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Lst>
  <p:sldSz cy="5143500" cx="9144000"/>
  <p:notesSz cx="6858000" cy="9144000"/>
  <p:embeddedFontLst>
    <p:embeddedFont>
      <p:font typeface="Montserrat"/>
      <p:regular r:id="rId137"/>
      <p:bold r:id="rId138"/>
      <p:italic r:id="rId139"/>
      <p:boldItalic r:id="rId140"/>
    </p:embeddedFont>
    <p:embeddedFont>
      <p:font typeface="Lato"/>
      <p:regular r:id="rId141"/>
      <p:bold r:id="rId142"/>
      <p:italic r:id="rId143"/>
      <p:boldItalic r:id="rId1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72CF12-D6C4-4AEE-8197-C99BCB22DA97}">
  <a:tblStyle styleId="{1072CF12-D6C4-4AEE-8197-C99BCB22DA9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43" Type="http://schemas.openxmlformats.org/officeDocument/2006/relationships/font" Target="fonts/Lato-italic.fntdata"/><Relationship Id="rId142" Type="http://schemas.openxmlformats.org/officeDocument/2006/relationships/font" Target="fonts/Lato-bold.fntdata"/><Relationship Id="rId141" Type="http://schemas.openxmlformats.org/officeDocument/2006/relationships/font" Target="fonts/Lato-regular.fntdata"/><Relationship Id="rId140"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44" Type="http://schemas.openxmlformats.org/officeDocument/2006/relationships/font" Target="fonts/Lato-boldItalic.fntdata"/><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font" Target="fonts/Montserrat-italic.fntdata"/><Relationship Id="rId138" Type="http://schemas.openxmlformats.org/officeDocument/2006/relationships/font" Target="fonts/Montserrat-bold.fntdata"/><Relationship Id="rId137" Type="http://schemas.openxmlformats.org/officeDocument/2006/relationships/font" Target="fonts/Montserrat-regular.fntdata"/><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User:Cburnett"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b.stanford.edu/class/ee392d/Chap7.pdf" TargetMode="Externa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Lagrange_polynomial" TargetMode="External"/><Relationship Id="rId3" Type="http://schemas.openxmlformats.org/officeDocument/2006/relationships/hyperlink" Target="https://brilliant.org/wiki/lagrange-interpolation/" TargetMode="Externa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uQhTuRlWMxw" TargetMode="Externa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Vandermonde_matrix" TargetMode="Externa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lots of speaker notes below. I wasn't very consistent with them, though. Sometimes they're critical to understanding things (IMO), but sometimes they're just "fun" tidbits. Enjoy.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Oh, and if anything is unclear, feel free to leave comments or ask questions.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7f3d26e4b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f3d26e4b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Injective = Everything in the domain (wait until a few more slides down for a picture) is mapped, but not necessarily everything in the co-domain is mapped-to (i.e. the range can be &lt; the co-domain). Some possible codeword strings (strings from Σ^N) may not be mapped to (appear in the range).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Domain = A set to map from.</a:t>
            </a:r>
            <a:endParaRPr/>
          </a:p>
          <a:p>
            <a:pPr indent="0" lvl="0" marL="0" rtl="0" algn="l">
              <a:spcBef>
                <a:spcPts val="0"/>
              </a:spcBef>
              <a:spcAft>
                <a:spcPts val="0"/>
              </a:spcAft>
              <a:buNone/>
            </a:pPr>
            <a:r>
              <a:rPr lang="en"/>
              <a:t>Co-Domain = A set to map to.</a:t>
            </a:r>
            <a:endParaRPr/>
          </a:p>
          <a:p>
            <a:pPr indent="0" lvl="0" marL="0" rtl="0" algn="l">
              <a:spcBef>
                <a:spcPts val="0"/>
              </a:spcBef>
              <a:spcAft>
                <a:spcPts val="0"/>
              </a:spcAft>
              <a:buNone/>
            </a:pPr>
            <a:r>
              <a:rPr lang="en"/>
              <a:t>Range = The (sub)set that is actually mapped to.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Linear = Linear combinations of codewords form other codewords.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RS, q must be a prime-power (e.g. 2</a:t>
            </a:r>
            <a:r>
              <a:rPr baseline="30000" lang="en"/>
              <a:t>N</a:t>
            </a:r>
            <a:r>
              <a:rPr lang="en"/>
              <a:t>, 3</a:t>
            </a:r>
            <a:r>
              <a:rPr baseline="30000" lang="en"/>
              <a:t>N</a:t>
            </a:r>
            <a:r>
              <a:rPr lang="en"/>
              <a:t>, 5</a:t>
            </a:r>
            <a:r>
              <a:rPr baseline="30000" lang="en"/>
              <a:t>N</a:t>
            </a:r>
            <a:r>
              <a:rPr lang="en"/>
              <a:t>, etc), which also includes the primes themselves (i.e. q</a:t>
            </a:r>
            <a:r>
              <a:rPr baseline="30000" lang="en"/>
              <a:t>1</a:t>
            </a:r>
            <a:r>
              <a:rPr lang="en"/>
              <a:t>). Again, this will be covered (much) further down.</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78181c6792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78181c6792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like to think of a ring as a group and a monoid sharing the same set. That is, an "additive" group and a "multiplicative" monoid (it does not have to be addition and multiplication, though).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78181c6792_0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78181c6792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like to think of a field as two groups sharing the same set (the "additive" and "multiplicative" groups...though it need not be addition or multiplication). Rational numbers are the next step up the ladder of abstraction from integers that gives us a well defined field by allowing for reciprocals (then real numbers allow for representing the result of unending computations and complex/imaginary numbers allow us to represent rotation through some imaginary plane...a good book on this is "Mathematics: A Very Short Introduction").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does Bezout's identity guarantee a multiplicative inverse for integers modulo a prime? Well, the gcd of a prime, p, and every element less than it must be 1. Because the set of integers modulo p contains only elements less than p, we know that gcd(x, p) = 1 for all x in the set. Bezout's identity says that for 2 numbers x and y with gcd(x, y) = d there are integers a and b such that ax + by = d. In our case, that means we have ax + by = 1. Because we can pick any a and b, let's make b be our prime p, so we have ax + py = 1 and any py mod p = 0, so we have ax = 1 mod p for some a and some x.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There's another, arguably nicer way to prove this. Fermat's little theorem says that a</a:t>
            </a:r>
            <a:r>
              <a:rPr baseline="30000" lang="en"/>
              <a:t>n</a:t>
            </a:r>
            <a:r>
              <a:rPr lang="en"/>
              <a:t> = a (mod n), so a</a:t>
            </a:r>
            <a:r>
              <a:rPr baseline="30000" lang="en"/>
              <a:t>n-1</a:t>
            </a:r>
            <a:r>
              <a:rPr lang="en"/>
              <a:t> must be "1" (because a</a:t>
            </a:r>
            <a:r>
              <a:rPr baseline="30000" lang="en"/>
              <a:t>n-1</a:t>
            </a:r>
            <a:r>
              <a:rPr lang="en"/>
              <a:t>*a = a), so a</a:t>
            </a:r>
            <a:r>
              <a:rPr baseline="30000" lang="en"/>
              <a:t>n-2</a:t>
            </a:r>
            <a:r>
              <a:rPr lang="en"/>
              <a:t> is a</a:t>
            </a:r>
            <a:r>
              <a:rPr baseline="30000" lang="en"/>
              <a:t>-1</a:t>
            </a:r>
            <a:r>
              <a:rPr lang="en"/>
              <a:t> as a</a:t>
            </a:r>
            <a:r>
              <a:rPr baseline="30000" lang="en"/>
              <a:t>-1</a:t>
            </a:r>
            <a:r>
              <a:rPr lang="en"/>
              <a:t>*a = 1. We already know we can construct a</a:t>
            </a:r>
            <a:r>
              <a:rPr baseline="30000" lang="en"/>
              <a:t>n</a:t>
            </a:r>
            <a:r>
              <a:rPr lang="en"/>
              <a:t> (or a</a:t>
            </a:r>
            <a:r>
              <a:rPr baseline="30000" lang="en"/>
              <a:t>n-2</a:t>
            </a:r>
            <a:r>
              <a:rPr lang="en"/>
              <a:t>).</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78181c6792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78181c6792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of a Polynomial as parameterized on anything that's a Field, i.e. Polynomial&lt;Field&gt;.</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52ffe6855a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6" name="Google Shape;1176;g52ffe6855a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52ffe6855a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2" name="Google Shape;1182;g52ffe6855a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it mean to be coprime? For 2 numbers, x and y, It means that the GCD(x, y) = 1. That is, nothing greater than 1 divides both of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x and y are co-prime and we calculate multiples of x MOD y, then it will only "loop" back to the start (x*1) once you do x * (y+1) MOD y, which is x * 1 MOD y. By the pigeonhole principle if we have to hit y numbers before looping back to where we started and because there are y numbers in a field, we must hit "1" at some 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way to think about the GCD is that you can calculate it by taking all the prime factors (as a multi-set) of each number (x and y), and then taking the intersection of those two multi-sets and multiplying the results. So GCD(8, 12): 8 becomes {2, 2, 2} and 12 becomes {2, 2, 3}, so if you intersect them you get {2, 2} and if you multiply it you get 4. If the intersection is empty, you just say it's 1.</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52ffe6855a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52ffe6855a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12 and 3 are not coprime, we only hit a subset of the elements before looping back and so there's no guarantee we hit "1".</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52ffe6855a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52ffe6855a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12 and 5 are coprime, are guaranteed to hit every element including "1". Whatever multiple of 5 gives us "1" is its multiplicative inverse. In this case it's 5 (5*5 MOD 12 = 25 MOD 12 == 1 MOD 12) so it it's own multiplicative inverse, neat!</a:t>
            </a:r>
            <a:endParaRPr/>
          </a:p>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52ffe6855a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9" name="Google Shape;1209;g52ffe6855a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52ffe6855a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5" name="Google Shape;1215;g52ffe6855a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"Gal lo wah" (or something like that).</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78181c6792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78181c6792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8181c6792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8181c6792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Non-proper subset means it is less than or equal to another set. Proper subset means it's always smaller and can never be equal to the other set.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Because a coding is injective, I</a:t>
            </a:r>
            <a:r>
              <a:rPr lang="en"/>
              <a:t>t's not generally the case that all possible strings are mapped to. In fact, the encoding is only useful if this is not true. We know that there if there are q symbols in an alphabet Σ, then there are q</a:t>
            </a:r>
            <a:r>
              <a:rPr baseline="30000" lang="en"/>
              <a:t>K</a:t>
            </a:r>
            <a:r>
              <a:rPr lang="en"/>
              <a:t> strings of length k. If the codewords are length n, then the co-domain, the set of all strings of length n is q</a:t>
            </a:r>
            <a:r>
              <a:rPr baseline="30000" lang="en"/>
              <a:t>N</a:t>
            </a:r>
            <a:r>
              <a:rPr lang="en"/>
              <a:t>, but we know the range (the mapped strings) is only q</a:t>
            </a:r>
            <a:r>
              <a:rPr baseline="30000" lang="en"/>
              <a:t>K</a:t>
            </a:r>
            <a:r>
              <a:rPr lang="en"/>
              <a:t> (because we have one codeword per input message), so there are q</a:t>
            </a:r>
            <a:r>
              <a:rPr baseline="30000" lang="en"/>
              <a:t>N</a:t>
            </a:r>
            <a:r>
              <a:rPr lang="en"/>
              <a:t> - q</a:t>
            </a:r>
            <a:r>
              <a:rPr baseline="30000" lang="en"/>
              <a:t>K</a:t>
            </a:r>
            <a:r>
              <a:rPr lang="en"/>
              <a:t> unmapped symbols. For example, a binary code (q=2), with k=4 and n=7, has 16 possible strings in the domain and 128 possible strings in the codomain, but 112 are unused. The space in between elements in the range is where codewords fall after erasures and errors.</a:t>
            </a:r>
            <a:endParaRPr/>
          </a:p>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52ffe6855a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52ffe6855a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I'm just writing these numbers out in binary.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actually note that the specific mapping doesn't matter (e.g. 1 could be "11") as long as it's consistent.</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52ffe6855a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52ffe6855a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might notice that the addition here is very similar to another operation...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1+1 = 0</a:t>
            </a:r>
            <a:endParaRPr/>
          </a:p>
          <a:p>
            <a:pPr indent="0" lvl="0" marL="0" rtl="0" algn="l">
              <a:spcBef>
                <a:spcPts val="0"/>
              </a:spcBef>
              <a:spcAft>
                <a:spcPts val="0"/>
              </a:spcAft>
              <a:buNone/>
            </a:pPr>
            <a:r>
              <a:rPr lang="en"/>
              <a:t>0+0 = 0</a:t>
            </a:r>
            <a:endParaRPr/>
          </a:p>
          <a:p>
            <a:pPr indent="0" lvl="0" marL="0" rtl="0" algn="l">
              <a:spcBef>
                <a:spcPts val="0"/>
              </a:spcBef>
              <a:spcAft>
                <a:spcPts val="0"/>
              </a:spcAft>
              <a:buNone/>
            </a:pPr>
            <a:r>
              <a:rPr lang="en"/>
              <a:t>1+0 = 1</a:t>
            </a:r>
            <a:endParaRPr/>
          </a:p>
          <a:p>
            <a:pPr indent="0" lvl="0" marL="0" rtl="0" algn="l">
              <a:spcBef>
                <a:spcPts val="0"/>
              </a:spcBef>
              <a:spcAft>
                <a:spcPts val="0"/>
              </a:spcAft>
              <a:buNone/>
            </a:pPr>
            <a:r>
              <a:rPr lang="en"/>
              <a:t>0+1 = 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XOR! And, because we're doing the addition MOD 2 for each element, we can represent the multiple elements with a bitstring and to add 2 elements we XOR them.</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52ffe6855a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5" name="Google Shape;1255;g52ffe6855a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g52ffe6855a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2" name="Google Shape;1262;g52ffe6855a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might notice that the addition here is very similar to another operation...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1+1 = 0</a:t>
            </a:r>
            <a:endParaRPr/>
          </a:p>
          <a:p>
            <a:pPr indent="0" lvl="0" marL="0" rtl="0" algn="l">
              <a:spcBef>
                <a:spcPts val="0"/>
              </a:spcBef>
              <a:spcAft>
                <a:spcPts val="0"/>
              </a:spcAft>
              <a:buNone/>
            </a:pPr>
            <a:r>
              <a:rPr lang="en"/>
              <a:t>0+0 = 0</a:t>
            </a:r>
            <a:endParaRPr/>
          </a:p>
          <a:p>
            <a:pPr indent="0" lvl="0" marL="0" rtl="0" algn="l">
              <a:spcBef>
                <a:spcPts val="0"/>
              </a:spcBef>
              <a:spcAft>
                <a:spcPts val="0"/>
              </a:spcAft>
              <a:buNone/>
            </a:pPr>
            <a:r>
              <a:rPr lang="en"/>
              <a:t>1+0 = 1</a:t>
            </a:r>
            <a:endParaRPr/>
          </a:p>
          <a:p>
            <a:pPr indent="0" lvl="0" marL="0" rtl="0" algn="l">
              <a:spcBef>
                <a:spcPts val="0"/>
              </a:spcBef>
              <a:spcAft>
                <a:spcPts val="0"/>
              </a:spcAft>
              <a:buNone/>
            </a:pPr>
            <a:r>
              <a:rPr lang="en"/>
              <a:t>0+1 = 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XOR! And, because we're doing the addition MOD 2 for each element, we can represent the multiple elements with a bitstring and to add 2 elements we XOR them.</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52ffe6855a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4" name="Google Shape;1274;g52ffe6855a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 was first learning about Galois fields and heard "they're polynomials" I just couldn't get it. I struggled for a really long time with _why_ they were polynomials, and what the "x" is. I've not yet found any deep insight into what the "x" would represent for a Galois polynomial. Thus, I decided for this talk (after really struggling with how to explain them) to go with "many different field elements" which works well at least for addition, subtraction, and (mostly) multiplication and I think makes it more obvious why the structure behaves like a polynomial and why you could represent it as one and use polynomial tools. Hopefully it worked.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52ffe6855a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52ffe6855a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like with prime numbers, constant polynomials (with degree 0) are like "1". If you multiply two degree 1 polynomials together you get a polynomial of degree 2 (i.e. x * x = x</a:t>
            </a:r>
            <a:r>
              <a:rPr baseline="30000" lang="en"/>
              <a:t>2</a:t>
            </a:r>
            <a:r>
              <a:rPr lang="en"/>
              <a:t>). That's because you add the degrees to get the new maximum degree. But, with constant polynomials the degree is 0 and no matter how many times you add 0 to 0, it will still be 0 (you can multiply all the constant numbers you want together and you'll never get "x"). That is, because our addition has no carry, the only way to "shift up" to a higher term is through the multiplication operation which does a shift up.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find the irreducible polynomials by a method similar to the sieve of eratosthenes for prime numbers. That is, just multiply together all the already found irreducible polynomials and take the results out of the set of potential candidates. You can start with ax + b for all a and b in GF(q) (including 0), so for GF(2</a:t>
            </a:r>
            <a:r>
              <a:rPr baseline="30000" lang="en"/>
              <a:t>N</a:t>
            </a:r>
            <a:r>
              <a:rPr lang="en"/>
              <a:t>) that'd be x and x+1.</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89af12c0f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89af12c0f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do multiplication (which if you have GF(2</a:t>
            </a:r>
            <a:r>
              <a:rPr baseline="30000" lang="en"/>
              <a:t>N</a:t>
            </a:r>
            <a:r>
              <a:rPr lang="en"/>
              <a:t>) will give you numbers up to 2</a:t>
            </a:r>
            <a:r>
              <a:rPr baseline="30000" lang="en"/>
              <a:t>2*N</a:t>
            </a:r>
            <a:r>
              <a:rPr lang="en"/>
              <a:t>), then reduce it by repeatedly subtracting (XORing) the irreducible polynomial shifted so that the leading bits match until the result has only N bits (i.e. the most significant bit in the result is at an index less than the irreducible polynomial). Alternatively, you can do this inline with the multiplication procedure. Each time you do an "addition" (shifted XOR), if the leading bit is 1 (which means that degree(result) &gt; N) then you do a subtraction of the irreducible polynomial from the result. That is, you do your modulo operation as you go rather than all at once at the end.</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89af12c0f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2" name="Google Shape;1292;g89af12c0f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g89af12c0f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0" name="Google Shape;1310;g89af12c0f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subtraction is modulo 2 AKA it's the XOR operation.</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89af12c0f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89af12c0f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actually never implemented the polynomial extended Euclidean algorithm and I'm fuzzy on the details. Because I relied on the table approaches in my implementation and used GF(2</a:t>
            </a:r>
            <a:r>
              <a:rPr baseline="30000" lang="en"/>
              <a:t>8</a:t>
            </a:r>
            <a:r>
              <a:rPr lang="en"/>
              <a:t>), the brute force way only had to happen once and was good enough to directly generate an inverses table. I had to do at worst 256</a:t>
            </a:r>
            <a:r>
              <a:rPr baseline="30000" lang="en"/>
              <a:t>2</a:t>
            </a:r>
            <a:r>
              <a:rPr lang="en"/>
              <a:t> multiplications (65536), not that bad.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78181c679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8181c679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illustrative purposes I've sorted the domain and codomain (but not the range) such that the hamming distance (see next slide) between any adjacent strings is "1". This way, it's more obvious that a single bit flip in a codeword will fall in between two </a:t>
            </a:r>
            <a:r>
              <a:rPr i="1" lang="en"/>
              <a:t>mapped</a:t>
            </a:r>
            <a:r>
              <a:rPr lang="en"/>
              <a:t> codewords (codewords in the range). This is how we can detect an error. But here it's also obvious that we cannot correct a bit flip because we can't tell if it's closer to the </a:t>
            </a:r>
            <a:r>
              <a:rPr i="1" lang="en"/>
              <a:t>mapped</a:t>
            </a:r>
            <a:r>
              <a:rPr lang="en"/>
              <a:t> codeword "above" or "below" (if this is confusing, just wait for the next few slides).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Thus, a</a:t>
            </a:r>
            <a:r>
              <a:rPr lang="en"/>
              <a:t> single parity bit allows for </a:t>
            </a:r>
            <a:r>
              <a:rPr i="1" lang="en"/>
              <a:t>detection</a:t>
            </a:r>
            <a:r>
              <a:rPr lang="en"/>
              <a:t> of a single error, but not </a:t>
            </a:r>
            <a:r>
              <a:rPr i="1" lang="en"/>
              <a:t>correction</a:t>
            </a:r>
            <a:r>
              <a:rPr lang="en"/>
              <a:t> as the resulting </a:t>
            </a:r>
            <a:r>
              <a:rPr i="1" lang="en"/>
              <a:t>unmapped</a:t>
            </a:r>
            <a:r>
              <a:rPr lang="en"/>
              <a:t> codeword is equidistant between two codewords in the range (more on this in a later slide as well).</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52ffe6855a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5" name="Google Shape;1345;g52ffe6855a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52ffe6855a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52ffe6855a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52ffe6855a_0_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7" name="Google Shape;1357;g52ffe6855a_0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really is almost as simple as replacing all the "*"s and "+"s with e.g. field.plus(a, b) and field.times(a, b) for a different field. Of course all the data types (e.g. double vs int) need to be right or parameterized.</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78181c6792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78181c6792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52ffe6855a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8" name="Google Shape;1368;g52ffe6855a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think this slide doesn't "prove" anything, but it's easier to see how the resulting curve (polynomial) is the simplest one that we can guarantee can be formed from a few points. I put dots where the points are supposed to be so you can hopefully see it more easily. I got the graphs from WolframAlpha.</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g52ffe6855a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6" name="Google Shape;1386;g52ffe6855a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can't overstate how cool this revelation was for me. Seeing replication as a special case of RS is super neat.</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52ffe6855a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52ffe6855a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log space trick works by picking an element which is co-prime to the irreducible polynomial of the finite field (another small irreducible polynomial works well; x+1 should work for any field) so that it generates all elements when raised to powers [0..N) for a field with N elements. Then, it uses this as the log/exponent base and utilizes the following equations: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X * Y = b^(log</a:t>
            </a:r>
            <a:r>
              <a:rPr baseline="-25000" lang="en"/>
              <a:t>b</a:t>
            </a:r>
            <a:r>
              <a:rPr lang="en"/>
              <a:t>(X * Y)) = b^(log</a:t>
            </a:r>
            <a:r>
              <a:rPr baseline="-25000" lang="en"/>
              <a:t>b</a:t>
            </a:r>
            <a:r>
              <a:rPr lang="en"/>
              <a:t>(X) + log</a:t>
            </a:r>
            <a:r>
              <a:rPr baseline="-25000" lang="en"/>
              <a:t>b</a:t>
            </a:r>
            <a:r>
              <a:rPr lang="en"/>
              <a:t>(Y))</a:t>
            </a:r>
            <a:endParaRPr/>
          </a:p>
          <a:p>
            <a:pPr indent="0" lvl="0" marL="0" rtl="0" algn="l">
              <a:spcBef>
                <a:spcPts val="0"/>
              </a:spcBef>
              <a:spcAft>
                <a:spcPts val="0"/>
              </a:spcAft>
              <a:buNone/>
            </a:pPr>
            <a:r>
              <a:rPr lang="en"/>
              <a:t>X / Y = b^(log</a:t>
            </a:r>
            <a:r>
              <a:rPr baseline="-25000" lang="en"/>
              <a:t>b</a:t>
            </a:r>
            <a:r>
              <a:rPr lang="en"/>
              <a:t>(X / Y)) = b^(log</a:t>
            </a:r>
            <a:r>
              <a:rPr baseline="-25000" lang="en"/>
              <a:t>b</a:t>
            </a:r>
            <a:r>
              <a:rPr lang="en"/>
              <a:t>(X) - log</a:t>
            </a:r>
            <a:r>
              <a:rPr baseline="-25000" lang="en"/>
              <a:t>b</a:t>
            </a:r>
            <a:r>
              <a:rPr lang="en"/>
              <a: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Because we build a table to compute log</a:t>
            </a:r>
            <a:r>
              <a:rPr baseline="-25000" lang="en"/>
              <a:t>b</a:t>
            </a:r>
            <a:r>
              <a:rPr lang="en"/>
              <a:t>(X) and b^X for all X, we can do those operations each with a single table lookup (each table is also only size N, so 2*N memory total). Thus we need 3 table lookups (2 logs and 1 exp). Note that we also need to do the log arithmetic modulo N.</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52ffe6855a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52ffe6855a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7f3d26e4be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7f3d26e4b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swapping rows in a matrix does not affect its invertibility, it just flips the sign of the determinant (but it's still not 0 so it's invertible). So, if any contiguous sub-matrix is invertible, so is any subset of N rows (assuming N is the number of linearly independent rows).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 some matrices guarantee less XORs? Well, carryless multiplication is just repeated carryless addition (aka XOR for GF(2</a:t>
            </a:r>
            <a:r>
              <a:rPr baseline="30000" lang="en"/>
              <a:t>N</a:t>
            </a:r>
            <a:r>
              <a:rPr lang="en"/>
              <a:t>)</a:t>
            </a:r>
            <a:r>
              <a:rPr lang="en"/>
              <a:t>) </a:t>
            </a:r>
            <a:r>
              <a:rPr lang="en"/>
              <a:t>with some shifts</a:t>
            </a:r>
            <a:r>
              <a:rPr lang="en"/>
              <a:t>. If you have 0 * 1111, you do nothing, if you have 1 * 1111, you do one XOR. So if you have 1010 * 1111, you're doing 2 XORs and 2 nothings (i.e. (1111 &lt;&lt; 3) ^ 0 ^ (1111 &lt;&lt; 1) ^ 0). The Vandermonde matrix is (mostly) fixed (you can actually generate/use different x points, but you can only change the rows you pick). There are many possible Cauchy matrices and many permutations. So, you can try to pick a Cauchy matrix that has the least number of 1 bits set in the matrix elements which results in the least number of XOR operations when you do your matrix multiplication by your input points. Using CPU instructions for carryless </a:t>
            </a:r>
            <a:r>
              <a:rPr lang="en"/>
              <a:t>multiplication (assuming the instruction doesn't take many more CPU cycles if there are more 1 bits set) </a:t>
            </a:r>
            <a:r>
              <a:rPr lang="en"/>
              <a:t> is another solution as the next slide shows.</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76e701169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76e701169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78181c679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8181c679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 is, if we assume they are all in e.g. a matrix, we ignore the column at the index of the erasure.</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76e701169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6" name="Google Shape;1416;g76e701169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78181c6792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8181c6792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I've highlighted the elements that could match the received codeword if we ignore the erased element (the middle one). There are 2 elements in the co-domain, but only one in the range, so we can correct 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78181c679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8181c679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r>
              <a:rPr lang="en"/>
              <a:t>The Hamming distance is different from the Levenshtein distance that many programmers may be familiar with. The Hamming distance is simple the number of places where the two strings differ in elements and does not consider additions or subtractions from the string. Equivalently, it's the substitution-only Levenshtein distance.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78181c6792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8181c6792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Notice that every element in the range has at least hamming distance 2 from every other element.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notice that every element in the co-domain has distance 1 from any adjacent element (also true if you wrap from the bottom to the top). I've sorted it this way on purpose, but this will always be true for any possible co-domain (every unique codeword must differ in at least one symbol and because we include all codewords, every codeword has </a:t>
            </a:r>
            <a:r>
              <a:rPr i="1" lang="en"/>
              <a:t>at least</a:t>
            </a:r>
            <a:r>
              <a:rPr lang="en"/>
              <a:t> one other codeword that differs in only one symbol). Note that it's not necessarily the case the elements 2 apart in the co-domain (by the sorting) are distance &gt;1 away. 011 and 111 are distance 1 away but have 2 elements in between. See the next few slides for a better geometric explanation of what's happening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goal of coding is to make sure that the elements in the </a:t>
            </a:r>
            <a:r>
              <a:rPr i="1" lang="en"/>
              <a:t>range</a:t>
            </a:r>
            <a:r>
              <a:rPr lang="en"/>
              <a:t> are as far apart as possible, as we'll see soon.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85a9b483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85a9b483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85a9b4831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85a9b4831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edge is a single substitution </a:t>
            </a:r>
            <a:r>
              <a:rPr lang="en">
                <a:solidFill>
                  <a:schemeClr val="dk1"/>
                </a:solidFill>
              </a:rPr>
              <a:t>(bit flip if the symbols are bits like they are here).</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85a9b4831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85a9b4831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edge is a single substitution </a:t>
            </a:r>
            <a:r>
              <a:rPr lang="en">
                <a:solidFill>
                  <a:schemeClr val="dk1"/>
                </a:solidFill>
              </a:rPr>
              <a:t>(bit flip if the symbols are bits like they are here).</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78181c679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8181c679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This part could be skipped and you can still understand how Reed-Solomon codes work. BUT this part builds some intuition for why they work and introduce some of the terminology around coding theory.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85a9b4831a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85a9b4831a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edge is a single substitution (bit flip if the symbols are bits like they are here).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85a9b4831a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85a9b4831a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I've highlighted all elements in the range in green (in the range list, co-domain list, and cube). I've highlighted in yellow everything distance 1 away from "000".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notice that every element in the co-domain has distance 1 from any adjacent element (also true if you wrap from the bottom to the top). I've sorted it this way on purpose (how this is done is explained in a later slide), but this will always be true for any possible co-domain (every unique codeword must differ in at least one symbol and because we include all codewords, every codeword has </a:t>
            </a:r>
            <a:r>
              <a:rPr i="1" lang="en"/>
              <a:t>at least</a:t>
            </a:r>
            <a:r>
              <a:rPr lang="en"/>
              <a:t> one other codeword that differs in only one symbol).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85a9b4831a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85a9b4831a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hypercube = the generalization of the concept of a cube to N dimensions. In n=0, it's a point, in n=1 it's a line, in n=2 it's a square, in n=3 a cube, in n=4 you can visualize it as a time-varying cube, and I don't have good analogues for n=5+. Note that "cube" properties are not particularly important (i.e. that angles be 90 degrees or that unit lengths all be equal)...you could call it a hyperquadrilateral, but hypercube seems more common.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number of vertices is the number of possible codewords, q</a:t>
            </a:r>
            <a:r>
              <a:rPr baseline="30000" lang="en"/>
              <a:t>K</a:t>
            </a:r>
            <a:r>
              <a:rPr lang="en"/>
              <a:t>. The number of edges is (q-1) * k because if we have q symbols, we can </a:t>
            </a:r>
            <a:r>
              <a:rPr lang="en"/>
              <a:t>substitute</a:t>
            </a:r>
            <a:r>
              <a:rPr lang="en"/>
              <a:t> a symbol with (q-1) other symbols. And, if we have k positions, we can do the (single) substitution in k possible places.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85a9b4831a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85a9b4831a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this is just one possible path between 0100 and 1011. There are 4! possible paths of the minimum path length (4) because you can change 4 bits the first time, 3 after that, 2, and finally 1. Because the graph is connected and allows for cycles, you can have paths of arbitrary length (think of bitflipping back and forth repeatedly).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Credit for this images goes to "</a:t>
            </a:r>
            <a:r>
              <a:rPr lang="en" sz="1000" u="sng">
                <a:solidFill>
                  <a:srgbClr val="0B0080"/>
                </a:solidFill>
                <a:highlight>
                  <a:srgbClr val="F8F9FA"/>
                </a:highlight>
                <a:hlinkClick r:id="rId2">
                  <a:extLst>
                    <a:ext uri="{A12FA001-AC4F-418D-AE19-62706E023703}">
                      <ahyp:hlinkClr val="tx"/>
                    </a:ext>
                  </a:extLst>
                </a:hlinkClick>
              </a:rPr>
              <a:t>Cburnett</a:t>
            </a:r>
            <a:r>
              <a:rPr lang="en"/>
              <a:t>" on Wikipedia. I used Inkscape to make the black lines white because I'm a fool and a chose a dark background for my slides (and I used slides for a mathematical talk, so fool</a:t>
            </a:r>
            <a:r>
              <a:rPr baseline="30000" lang="en"/>
              <a:t>2</a:t>
            </a:r>
            <a:r>
              <a:rPr lang="en"/>
              <a:t>). Also, I fiddled with the layering so the longest red line would be "behind" other lines but I messed up on the 0011&lt;-&gt;0001 connection. Oh well.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85a9b4831a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85a9b4831a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Hamiltonian path = path through a graph that visits all nodes, and visits them only once.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Gray codes are used with physical switches because going between adjacent values only requires a single switch to change, so you don't have intermediate states which can be incorrectly assumed to be the final value. E.g. with normal binary numbers, going from 3 to 4 is 011 -&gt; 100 which requires 3 bit flips. If the switches aren't all the same speed, then you can have several possible intermediate values (in fact, 3! possible ones) which you do not want to assume are the final value.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85a9b4831a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85a9b4831a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Notice that every element in the range has at least hamming distance 2 from every other element.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notice that every element in the co-domain has distance 1 from any adjacent element (also true if you wrap from the bottom to the top). I've sorted it this way on purpose, but this will always be true for any possible co-domain (every unique codeword must differ in at least one symbol and because we include all codewords, every codeword has </a:t>
            </a:r>
            <a:r>
              <a:rPr i="1" lang="en"/>
              <a:t>at least</a:t>
            </a:r>
            <a:r>
              <a:rPr lang="en"/>
              <a:t> one other codeword that differs in only one symbol).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goal of coding is to make sure that the elements in the </a:t>
            </a:r>
            <a:r>
              <a:rPr i="1" lang="en"/>
              <a:t>range</a:t>
            </a:r>
            <a:r>
              <a:rPr lang="en"/>
              <a:t> are as far apart as possible, as we'll see soon.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78181c6792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78181c6792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could be &gt;1 error, but we know there was at least one error. Many errors can cause us to receive a codeword that IS in the range (but maps back to the wrong message), but we can't do much about that.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78181c6792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78181c6792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I've highlighted the codeword in the co-domain that matches the received codeword. Note that it is </a:t>
            </a:r>
            <a:r>
              <a:rPr i="1" lang="en"/>
              <a:t>not</a:t>
            </a:r>
            <a:r>
              <a:rPr lang="en"/>
              <a:t> present in the range, so we have an error!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78181c6792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78181c6792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78181c6792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78181c6792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see that the received codeword does not match anything in the range, an error! I've highlighted in yellow the closest matches (000, 011, and 101), but sadly we cannot correct them because they are all equidistant, so we can't tell which it was supposed to be.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8181c679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8181c679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"alphabet" is possible and what may be represented by a string of symbols in one alphabet can be considered a single symbol in another (e.g. binary vs bytes).</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78181c6792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78181c6792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receive a codeword that is not in the </a:t>
            </a:r>
            <a:r>
              <a:rPr i="1" lang="en"/>
              <a:t>range</a:t>
            </a:r>
            <a:r>
              <a:rPr lang="en"/>
              <a:t>, uh oh! But fear not, if we look at the closest 2 elements, it turns out that only </a:t>
            </a:r>
            <a:r>
              <a:rPr i="1" lang="en"/>
              <a:t>one</a:t>
            </a:r>
            <a:r>
              <a:rPr lang="en"/>
              <a:t> of them is in the range, so we can correct this error! Yay!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there are actually 7 elements that are distance 1 away from the received codeword, not just 2 as shown here (there are 7 possible bit flips). However, only one of them is an element in the range.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78181c6792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78181c6792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receive a codeword that is not in the </a:t>
            </a:r>
            <a:r>
              <a:rPr i="1" lang="en"/>
              <a:t>range</a:t>
            </a:r>
            <a:r>
              <a:rPr lang="en"/>
              <a:t>, uh oh! This time it's even worse, neither of the adjacent elements is in the range either! Now it's time to panic! If we look at all elements with distance 2 away, we can see that it matches (at least) 2 elements in the range. Thus, we cannot know which of these elements it was originally supposed to be. We can detect 2 errors, but not correct them with this coding scheme.</a:t>
            </a:r>
            <a:endParaRPr i="1"/>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78181c679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78181c679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being general about what C is, but we only really care about it for the range. By definition, if C is the domain or the co-domain, d will always be 1 (there are always adjacent elements) so the minimum distance only really matters for the range.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78181c6792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78181c6792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Notice that every element in the range has at least hamming distance 2 from every other element. So, the minimum hamming distance must be "2".</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78181c6792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78181c6792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d=1 is the same as doing nothing (as the domain is already d=1).</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78181c6792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78181c6792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see that the received codeword does not match anything in the range, an error! I've highlighted in yellow the closest matches (000 and 011), but sadly we cannot correct them because they are both equidistant, so we can't tell which it was supposed to be.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78181c679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78181c679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33333"/>
                </a:solidFill>
                <a:highlight>
                  <a:srgbClr val="F9F9F9"/>
                </a:highlight>
              </a:rPr>
              <a:t>d=2 is the same as having a single parity symbol.</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78181c6792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78181c6792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yellow elements are elements distance 1 away from the received codeword.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78181c6792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78181c6792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I've highlighted in blue elements in the co-domain and range that match the first and last bit with the received codeword.</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78181c6792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78181c6792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going to show a d=4 case next, but I didn't come up with a d=3 case.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78181c679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8181c679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erasure has some "side-channel" data to allow us to know that some of the symbols are missing. In the case of a dead HDD/SSD or bad blocks on a device, this would be the HDD/SSD reporting bad blocks or the device itself being unavailable. For the physical encoding case, I added a third condition (voltage of 0) to convey this extra information.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78181c6792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78181c6792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single error is correctable (as we demonstrated previously).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78181c6792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78181c6792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 to 3 erasures are correctable (it's a bit hard to visually verify though because the co-domain has 128 elements and I can't show them all).</a:t>
            </a:r>
            <a:endParaRPr i="1"/>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78181c6792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78181c6792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errors is not correctable, but we can still detect it, as we showed before.</a:t>
            </a:r>
            <a:endParaRPr i="1"/>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78181c6792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78181c6792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33333"/>
                </a:solidFill>
                <a:highlight>
                  <a:srgbClr val="F9F9F9"/>
                </a:highlight>
              </a:rPr>
              <a:t>⌊x⌋ = floor(x)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 - 1 = the number of elements </a:t>
            </a:r>
            <a:r>
              <a:rPr i="1" lang="en"/>
              <a:t>between</a:t>
            </a:r>
            <a:r>
              <a:rPr lang="en"/>
              <a:t> two elements in the co-domain. So, when d = 3 for S1 and S2, there are 2 elements in between S1 and S2. If there are an odd number of elements in between S1 and S2, it's possible for a codeword with errors to land equidistant between the two elements in which case we can't know which way to go. When the number of elements between S1 and S2 is even we will always have one be closer for any codeword between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that with all error correction, if the number of errors is high, we can be unable to detect the issue and incorrectly "correct" the errors.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78181c6792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78181c6792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we think about why only ⌊(d-1)/2⌋ errors are correctable? Well, if a received codeword lands in between some range-elements in the co-domain, it needs to be </a:t>
            </a:r>
            <a:r>
              <a:rPr b="1" lang="en"/>
              <a:t>less than halfway</a:t>
            </a:r>
            <a:r>
              <a:rPr lang="en"/>
              <a:t> </a:t>
            </a:r>
            <a:r>
              <a:rPr b="1" lang="en"/>
              <a:t>away</a:t>
            </a:r>
            <a:r>
              <a:rPr lang="en"/>
              <a:t> from one of the elements to be closest to </a:t>
            </a:r>
            <a:r>
              <a:rPr i="1" lang="en"/>
              <a:t>only that element</a:t>
            </a:r>
            <a:r>
              <a:rPr lang="en"/>
              <a:t>. If it's halfway from 2 elements (caught in the middle) then we cannot figure out which is closer and correct it. </a:t>
            </a:r>
            <a:endParaRPr i="1"/>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78181c6792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78181c6792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76e701169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76e701169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r>
              <a:rPr lang="en"/>
              <a:t>"Singleton" is a person's name, not a design pattern or mathematical statement (in this context).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coding schemes follow the singleton bound. We'll look at some trivial examples in a few slides to help illustrate the 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a:t>
            </a:r>
            <a:r>
              <a:rPr lang="en"/>
              <a:t> coding schemes have much longer codewords, but do not increase the minimal distance as much (i.e. d is less than n - k+1).</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76e701169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76e701169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78181c67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78181c67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lambda x: x is the Python notation for the identity function, a function which returns its argument unmodified.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-&gt; means the empty or "unit" tuple. This is the tuple with no elements. It itself is a "thing", so there is one empty tuple. Equivalently, the set of all zero-length (empty) tuples has one element. This is different from the empty set which has no elements.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programming languages, a function which returns nothing meaningful can be represented as returning the unit tuple. That is, it still returns a "thing", but that "thing" is meaningless. This is different from a function which cannot return anything (and thus cannot return or terminate ever). In C/C++/Java, a function which _can_ return but has no meaningful value is represented with the return "type" of "void" while in other languages like Haskell, it's represented with a function returning the type of the unit tuple (i.e. the set containing only "()") and one must explicitly return "()" (In Haskell () represents both the value of the unit tuple and the type of it, i.e. the set of values containing only the unit tuple). How is this paragraph relevant? It's not really, but I think it's an interesting relationship between math and programming.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78181c679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78181c679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 all the symbols together" assumes the symbols are numbers rather than a string of arbitrary "blocks". For the purpose of this, we map every symbol to a number between 0 and q (it can be done arbitrarily). It's worth noting that the q=2 case and the q&gt;2 cases are doing the same thing. XOR is the same as addition modulo 2. Still, as programmers it's often easier to think of bits and XORing as different.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single symbol replication rather than multiple symbols? Multiple symbol replication is not actually an MDS code, it's not optimal! You can plug in the numbers (k goes from "1" to "k"  and n goes from "R" to "R * K") to see that this violates the equality bound (but not the inequality bound of the singleton bound). We'll explore this more next slide. Also, there's a slide in the appendix which discusses how single symbol replication, Reed Solomon with 1 data symbol and N code symbols, and replicated codes are all the same thing (in a sense). But, it helps to understand Reed Solomon coding first before tackling that.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78181c6792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8181c679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theory the "erasure" case received codeword can be the same as the "error" case </a:t>
            </a:r>
            <a:r>
              <a:rPr lang="en"/>
              <a:t>received</a:t>
            </a:r>
            <a:r>
              <a:rPr lang="en"/>
              <a:t> codeword, but in the erasures case we </a:t>
            </a:r>
            <a:r>
              <a:rPr i="1" lang="en"/>
              <a:t>know</a:t>
            </a:r>
            <a:r>
              <a:rPr lang="en"/>
              <a:t> which symbols are wrong (because of side-channel information) which is equivalent to just removing those symbols (ignoring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worth noting here that if there are sufficient </a:t>
            </a:r>
            <a:r>
              <a:rPr i="1" lang="en"/>
              <a:t>errors</a:t>
            </a:r>
            <a:r>
              <a:rPr lang="en"/>
              <a:t> we might not detect a problem at all. If something changes our message from AABBCC -&gt; CCAABB then we'll happily decode it as CAB (incorrectly, the message was ABC) unaware. We can never guarantee we received the message we want, we can only simply change the amount of errors (and erasures) we can correct for and use the probabilities of these faults occurring to guide our decision on how much redundancy to build in (e.g. on a low-loss fiber channel you might not need much, but on the Voyager spacecraft beaming messages back to Earth from a billion kilometers away you may want more).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78181c6792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78181c6792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have a single error in every block of replicated symbols, it can correct every error. If you have 2 errors in a single block, it can be </a:t>
            </a:r>
            <a:r>
              <a:rPr i="1" lang="en"/>
              <a:t>incorrectly</a:t>
            </a:r>
            <a:r>
              <a:rPr lang="en"/>
              <a:t> corrected (i.e. if AAA becomes ABB then we assume it's BBB!).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used 3x redundancy above, but you can see that for any redundancy &gt;1 (which is trivially MDS) the MDS bound does not hold if you plug in the numbers: k + r ≠ rk + 1 (in general).</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78181c6792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78181c6792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previous section is not strictly necessary for understanding this, but it helps. This is the one where we'll introduce an algorithm for reed solomon.</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76e70116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76e70116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Reed Solomon codes are a class of linear block codes which can be used for both error detection (where the location of the error is unknown) and correction. When error locations are known, that's called erasures and they can be used to fix those as well. It seems like most storage systems use them for erasure correction since this doubles the number of errors that can be correct at a tiny cost in having a side channel to detect errors (e.g. device status, IO status, and/or CRC checks...all of which are necessary or available for any industrial-grade storage system).</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78181c6792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78181c6792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now for some background...</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7f3d26e4be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7f3d26e4b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subtraction is just addition with negative numbers and division is just multiplication with </a:t>
            </a:r>
            <a:r>
              <a:rPr lang="en"/>
              <a:t>reciprocals, so as long as we assume that every number has a negative version and a reciprocal then we can just say we need addition and</a:t>
            </a:r>
            <a:r>
              <a:rPr lang="en"/>
              <a:t> multiplication.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that non-negative integer exponents can be expressed via multiplication only, so we can still say that we just need addition and multiplication (with the assumptions above).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we'll see later, we can generalize over the concepts of addition, negative numbers, multiplication, and reciprocals such that polynomials can apply to many more structures.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52ffe685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52ffe685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set of points and the list of coefficients both suggest possible ways of representing a polynomial on a computer efficiently.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Under the graph are a few different ways of expressing the same polynomial as in the graph. The first is a set of points. Specifically it's the set of roots of the polynomial (values where y equals 0). The second form is how you form a polynomial from the roots; each expression multiplied together can become 0 with one of the roots (e.g. x+4 for x=-4). The third is the same thing, but expanded out. The last one represents the polynomial via Horner's method. This method avoids exponentiation on 'x' by re-using previous results which is handy for computing polynomials efficiently.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52ffe6855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52ffe6855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a continuous graph can be thought of as an infinite set of points, so we can just ignore the graph and try to answer the question for a (finite) set of points first and see if it works for the graph too.</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52ffe6855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52ffe6855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"zero" polynomial is a special case. It's considered to be a polynomial with no terms at all.</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52ffe6855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52ffe6855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Lots of folks might remember the formula for this from high school. "Rise over run" gives you the coefficient on x ("m") and then you solve for b in mx</a:t>
            </a:r>
            <a:r>
              <a:rPr baseline="-25000" lang="en"/>
              <a:t>0</a:t>
            </a:r>
            <a:r>
              <a:rPr lang="en"/>
              <a:t> + b = y</a:t>
            </a:r>
            <a:r>
              <a:rPr baseline="-25000" lang="en"/>
              <a:t>0 </a:t>
            </a:r>
            <a:r>
              <a:rPr lang="en"/>
              <a:t>to find the equation f(x) = mx + b. We'll do it a slightly different way...</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52ffe6855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52ffe6855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78181c6792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8181c6792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whole 2 out of 3 thing is a very similar idea to "quorum".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w/Errors case, the first symbol has a single error (AAA -&gt; AAB) so it can be corrected. The second symbol has two errors (BBB -&gt; BAA), but it cannot be detected (rather, we incorrectly assume it's AAA). The third symbol has two errors but it can be detected (CCC -&gt; CAB) because there is no "quorum" of symbols.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52ffe6855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52ffe685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know, since math doesn't have if-statements...</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52ffe6855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52ffe6855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comparison operators in a CPU are doing the same thing. When you say x == y, the CPU subtracts them and if the result is 0 they must have been the same! Similarly, comparisons like x &lt; y are just doing x - y and looking to see if the result is negative (thus y was bigger). You can see how you can build all comparisons with subtraction: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becomes x - y = 0?</a:t>
            </a:r>
            <a:endParaRPr/>
          </a:p>
          <a:p>
            <a:pPr indent="0" lvl="0" marL="0" rtl="0" algn="l">
              <a:spcBef>
                <a:spcPts val="0"/>
              </a:spcBef>
              <a:spcAft>
                <a:spcPts val="0"/>
              </a:spcAft>
              <a:buNone/>
            </a:pPr>
            <a:r>
              <a:rPr lang="en"/>
              <a:t>&lt;    becomes x - y is negative?</a:t>
            </a:r>
            <a:endParaRPr/>
          </a:p>
          <a:p>
            <a:pPr indent="0" lvl="0" marL="0" rtl="0" algn="l">
              <a:spcBef>
                <a:spcPts val="0"/>
              </a:spcBef>
              <a:spcAft>
                <a:spcPts val="0"/>
              </a:spcAft>
              <a:buNone/>
            </a:pPr>
            <a:r>
              <a:rPr lang="en"/>
              <a:t>&gt;    becomes x - y is positive?</a:t>
            </a:r>
            <a:endParaRPr/>
          </a:p>
          <a:p>
            <a:pPr indent="0" lvl="0" marL="0" rtl="0" algn="l">
              <a:spcBef>
                <a:spcPts val="0"/>
              </a:spcBef>
              <a:spcAft>
                <a:spcPts val="0"/>
              </a:spcAft>
              <a:buNone/>
            </a:pPr>
            <a:r>
              <a:rPr lang="en"/>
              <a:t>&lt;=  becomes x - y is negative OR 0?</a:t>
            </a:r>
            <a:endParaRPr/>
          </a:p>
          <a:p>
            <a:pPr indent="0" lvl="0" marL="0" rtl="0" algn="l">
              <a:spcBef>
                <a:spcPts val="0"/>
              </a:spcBef>
              <a:spcAft>
                <a:spcPts val="0"/>
              </a:spcAft>
              <a:buNone/>
            </a:pPr>
            <a:r>
              <a:rPr lang="en"/>
              <a:t>&gt;=  becomes x - y is positive OR 0?</a:t>
            </a:r>
            <a:endParaRPr/>
          </a:p>
          <a:p>
            <a:pPr indent="0" lvl="0" marL="0" rtl="0" algn="l">
              <a:spcBef>
                <a:spcPts val="0"/>
              </a:spcBef>
              <a:spcAft>
                <a:spcPts val="0"/>
              </a:spcAft>
              <a:buNone/>
            </a:pPr>
            <a:r>
              <a:rPr lang="en"/>
              <a:t>!=   becomes x - y is NOT 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the CPU just needs to be able to quickly check if a number is 0, positive, or negative which it can do by looking at the resulting bits (and carry for 2's complement negative numbers).</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52ffe6855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52ffe6855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52ffe6855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52ffe6855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10/10 is also your rating for this talk! Right? ....right?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52ffe6855a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52ffe6855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52ffe6855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52ffe6855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transform the expression from "bash-like" to a polynomial step by step. Our "bash-like" version 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x != x</a:t>
            </a:r>
            <a:r>
              <a:rPr baseline="-25000" lang="en"/>
              <a:t>0</a:t>
            </a:r>
            <a:r>
              <a:rPr lang="en"/>
              <a:t> &amp;&amp; y</a:t>
            </a:r>
            <a:r>
              <a:rPr baseline="-25000" lang="en"/>
              <a:t>0</a:t>
            </a:r>
            <a:r>
              <a:rPr lang="en"/>
              <a:t> || x != x</a:t>
            </a:r>
            <a:r>
              <a:rPr baseline="-25000" lang="en"/>
              <a:t>1</a:t>
            </a:r>
            <a:r>
              <a:rPr lang="en"/>
              <a:t> &amp;&amp; y</a:t>
            </a:r>
            <a:r>
              <a:rPr baseline="-25000" lang="en"/>
              <a:t>1</a:t>
            </a:r>
            <a:endParaRPr baseline="-25000"/>
          </a:p>
          <a:p>
            <a:pPr indent="0" lvl="0" marL="0" rtl="0" algn="l">
              <a:spcBef>
                <a:spcPts val="0"/>
              </a:spcBef>
              <a:spcAft>
                <a:spcPts val="0"/>
              </a:spcAft>
              <a:buNone/>
            </a:pPr>
            <a:r>
              <a:t/>
            </a:r>
            <a:endParaRPr/>
          </a:p>
          <a:p>
            <a:pPr indent="0" lvl="0" marL="0" rtl="0" algn="l">
              <a:spcBef>
                <a:spcPts val="0"/>
              </a:spcBef>
              <a:spcAft>
                <a:spcPts val="0"/>
              </a:spcAft>
              <a:buNone/>
            </a:pPr>
            <a:r>
              <a:rPr lang="en"/>
              <a:t>Then, if we change the &amp;&amp;s to multiplication (*) and the ||s to addition (+) we'd have: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x != x</a:t>
            </a:r>
            <a:r>
              <a:rPr baseline="-25000" lang="en"/>
              <a:t>0</a:t>
            </a:r>
            <a:r>
              <a:rPr lang="en"/>
              <a:t> * y</a:t>
            </a:r>
            <a:r>
              <a:rPr baseline="-25000" lang="en"/>
              <a:t>0</a:t>
            </a:r>
            <a:r>
              <a:rPr lang="en"/>
              <a:t> + x != x</a:t>
            </a:r>
            <a:r>
              <a:rPr baseline="-25000" lang="en"/>
              <a:t>1</a:t>
            </a:r>
            <a:r>
              <a:rPr lang="en"/>
              <a:t> * y</a:t>
            </a:r>
            <a:r>
              <a:rPr baseline="-25000" lang="en"/>
              <a:t>1</a:t>
            </a:r>
            <a:endParaRPr baseline="-25000"/>
          </a:p>
          <a:p>
            <a:pPr indent="0" lvl="0" marL="0" rtl="0" algn="l">
              <a:spcBef>
                <a:spcPts val="0"/>
              </a:spcBef>
              <a:spcAft>
                <a:spcPts val="0"/>
              </a:spcAft>
              <a:buNone/>
            </a:pPr>
            <a:r>
              <a:t/>
            </a:r>
            <a:endParaRPr/>
          </a:p>
          <a:p>
            <a:pPr indent="0" lvl="0" marL="0" rtl="0" algn="l">
              <a:spcBef>
                <a:spcPts val="0"/>
              </a:spcBef>
              <a:spcAft>
                <a:spcPts val="0"/>
              </a:spcAft>
              <a:buNone/>
            </a:pPr>
            <a:r>
              <a:rPr lang="en"/>
              <a:t>If we change the != to subtraction (-) and normalize it so the result is either 0 or 1 we have: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(x - x</a:t>
            </a:r>
            <a:r>
              <a:rPr baseline="-25000" lang="en"/>
              <a:t>0</a:t>
            </a:r>
            <a:r>
              <a:rPr lang="en"/>
              <a:t>) / (x</a:t>
            </a:r>
            <a:r>
              <a:rPr baseline="-25000" lang="en"/>
              <a:t>1</a:t>
            </a:r>
            <a:r>
              <a:rPr lang="en"/>
              <a:t> - x</a:t>
            </a:r>
            <a:r>
              <a:rPr baseline="-25000" lang="en"/>
              <a:t>0</a:t>
            </a:r>
            <a:r>
              <a:rPr lang="en"/>
              <a:t>) * y</a:t>
            </a:r>
            <a:r>
              <a:rPr baseline="-25000" lang="en"/>
              <a:t>0</a:t>
            </a:r>
            <a:r>
              <a:rPr lang="en"/>
              <a:t> + (x - x</a:t>
            </a:r>
            <a:r>
              <a:rPr baseline="-25000" lang="en"/>
              <a:t>1</a:t>
            </a:r>
            <a:r>
              <a:rPr lang="en"/>
              <a:t>) / (x</a:t>
            </a:r>
            <a:r>
              <a:rPr baseline="-25000" lang="en"/>
              <a:t>0</a:t>
            </a:r>
            <a:r>
              <a:rPr lang="en"/>
              <a:t> - x</a:t>
            </a:r>
            <a:r>
              <a:rPr baseline="-25000" lang="en"/>
              <a:t>1</a:t>
            </a:r>
            <a:r>
              <a:rPr lang="en"/>
              <a:t>) * y</a:t>
            </a:r>
            <a:r>
              <a:rPr baseline="-25000" lang="en"/>
              <a:t>1</a:t>
            </a:r>
            <a:endParaRPr baseline="-25000"/>
          </a:p>
          <a:p>
            <a:pPr indent="0" lvl="0" marL="0" rtl="0" algn="l">
              <a:spcBef>
                <a:spcPts val="0"/>
              </a:spcBef>
              <a:spcAft>
                <a:spcPts val="0"/>
              </a:spcAft>
              <a:buNone/>
            </a:pPr>
            <a:r>
              <a:t/>
            </a:r>
            <a:endParaRPr/>
          </a:p>
          <a:p>
            <a:pPr indent="0" lvl="0" marL="0" rtl="0" algn="l">
              <a:spcBef>
                <a:spcPts val="0"/>
              </a:spcBef>
              <a:spcAft>
                <a:spcPts val="0"/>
              </a:spcAft>
              <a:buNone/>
            </a:pPr>
            <a:r>
              <a:rPr lang="en"/>
              <a:t>TADA!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is "-" the same as "!=" ? Because if you do x-x you get "0" (false) and x-y (where y is not x) gives us something other than "0" (true).</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52ffe6855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52ffe6855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52ffe6855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52ffe6855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52ffe6855a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52ffe6855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52ffe6855a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52ffe6855a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 is, for every point (x</a:t>
            </a:r>
            <a:r>
              <a:rPr baseline="-25000" lang="en"/>
              <a:t>i</a:t>
            </a:r>
            <a:r>
              <a:rPr lang="en"/>
              <a:t>, y</a:t>
            </a:r>
            <a:r>
              <a:rPr baseline="-25000" lang="en"/>
              <a:t>i</a:t>
            </a:r>
            <a:r>
              <a:rPr lang="en"/>
              <a:t>), we multiply y</a:t>
            </a:r>
            <a:r>
              <a:rPr baseline="-25000" lang="en"/>
              <a:t>i</a:t>
            </a:r>
            <a:r>
              <a:rPr lang="en"/>
              <a:t> by the combined switch which we generate from multiplying all the individual switches for points other than i together and then normalizing the whole thing.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8181c6792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8181c6792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52ffe6855a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52ffe6855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52ffe6855a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52ffe6855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52ffe6855a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52ffe6855a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convention == Someone made it up as a special case. In this case it's because it makes some things easier for it to be -1.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looking at the list of points, it's worth considering that they could all be points on a line. Our function from before would create a polynomial with N-1 terms, each containing x, multiplied together, and thus the degree would be N-1, but these points might have originated from a simpler polynomial. Similarly, a more complex polynomial might still hit those points. So, we need to refine our question. Of all polynomials of degree N-1, is the polynomial that we generate from a set of points the only polynomial that matches those points? That is, is it a unique degree N-1 polynomial?</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52ffe6855a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52ffe6855a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the terms from our polynomial algorithm are of the form (x - a) where "x" is a variable and "a" is a constant. If you expand these out you'll get something like a binomial distribution (not exactly because not all the "a"s are the same), but the leading term from N of these multiplications will be x</a:t>
            </a:r>
            <a:r>
              <a:rPr baseline="30000" lang="en"/>
              <a:t>N</a:t>
            </a:r>
            <a:r>
              <a:rPr lang="en"/>
              <a:t>. In this case we do N-1 multiplications, so the highest term is x</a:t>
            </a:r>
            <a:r>
              <a:rPr baseline="30000" lang="en"/>
              <a:t>N-1</a:t>
            </a:r>
            <a:r>
              <a:rPr lang="en"/>
              <a:t> which means the degree is N-1.</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52ffe6855a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52ffe6855a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52ffe6855a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52ffe6855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the theorem presented here talks only about real or complex numbers, </a:t>
            </a:r>
            <a:r>
              <a:rPr lang="en" u="sng">
                <a:solidFill>
                  <a:schemeClr val="hlink"/>
                </a:solidFill>
                <a:hlinkClick r:id="rId2"/>
              </a:rPr>
              <a:t>https://web.stanford.edu/class/ee392d/Chap7.pdf</a:t>
            </a:r>
            <a:r>
              <a:rPr lang="en"/>
              <a:t> discusses how this can be generalized to any finite field.</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52ffe6855a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52ffe6855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52ffe6855a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52ffe6855a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52ffe6855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52ffe6855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52ffe6855a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52ffe6855a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being a bit vague about how to map the symbols to integers. We'll discuss this more later.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78181c6792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8181c6792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w/Erasures case we can XOR all the non-erased bits to find the erased one (in this case, "1" since XOR of 0, 0, 0, and 1, is 1). In the w/Errors case, we can XOR all the non-parity bits and find that it does not match the parity bit (XOR of 1, 1, 0, and 1 is "1", but we see "0"). This works even if the error is in the parity bit itself.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we'll see (much) later, we can generalize parity to any message where the size of the alphabet is a prime number (2, 3, 5, etc.) or a power of a prime number (2</a:t>
            </a:r>
            <a:r>
              <a:rPr baseline="30000" lang="en"/>
              <a:t>N</a:t>
            </a:r>
            <a:r>
              <a:rPr lang="en"/>
              <a:t>, 3</a:t>
            </a:r>
            <a:r>
              <a:rPr baseline="30000" lang="en"/>
              <a:t>N</a:t>
            </a:r>
            <a:r>
              <a:rPr lang="en"/>
              <a:t>, 5</a:t>
            </a:r>
            <a:r>
              <a:rPr baseline="30000" lang="en"/>
              <a:t>N</a:t>
            </a:r>
            <a:r>
              <a:rPr lang="en"/>
              <a:t>, etc.). Because it's easier to understand, in the prime number case we just need to sum the elements modulo the prime (the size of the alphabet). In the case of "2", this is </a:t>
            </a:r>
            <a:r>
              <a:rPr i="1" lang="en"/>
              <a:t>equivalent</a:t>
            </a:r>
            <a:r>
              <a:rPr lang="en"/>
              <a:t> to the XOR operation. Cool, huh? We'll discuss the powers of a prime case (much) further on.</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52ffe6855a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52ffe6855a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52ffe6855a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52ffe6855a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read more about lagrangian interpolation below: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accent5"/>
                </a:solidFill>
                <a:hlinkClick r:id="rId2">
                  <a:extLst>
                    <a:ext uri="{A12FA001-AC4F-418D-AE19-62706E023703}">
                      <ahyp:hlinkClr val="tx"/>
                    </a:ext>
                  </a:extLst>
                </a:hlinkClick>
              </a:rPr>
              <a:t>https://en.wikipedia.org/wiki/Lagrange_polynomial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accent5"/>
                </a:solidFill>
                <a:hlinkClick r:id="rId3">
                  <a:extLst>
                    <a:ext uri="{A12FA001-AC4F-418D-AE19-62706E023703}">
                      <ahyp:hlinkClr val="tx"/>
                    </a:ext>
                  </a:extLst>
                </a:hlinkClick>
              </a:rPr>
              <a:t>https://brilliant.org/wiki/lagrange-interpolation/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52ffe6855a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52ffe6855a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Highlighted in green are the inputs, the x and y values of the points we start with. Note that ever column of the "x" matrix uses the same set of points, it just raises them to different powers (0, 1, 2,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Context on "my bad"...it's really annoying for me to generate these pictures so I'm too lazy to fix it right now.</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52ffe6855a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52ffe6855a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Slides thinks it's really smart and wants to correct X</a:t>
            </a:r>
            <a:r>
              <a:rPr baseline="30000" lang="en"/>
              <a:t>-1</a:t>
            </a:r>
            <a:r>
              <a:rPr lang="en"/>
              <a:t>X to 1... In fact, it's so convinced of its smartness that it won't let me ignore that suggestion. Thanks.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Only square matrices can be inverted. Note that some matrices aren't invertible because each row is not "linearly independent", that is, a subset of the rows can be (linearly) combined to form another row. An amazing video (with great visuals) for building intuition on matrices, linear independence, and how it all works geometrically is from 3blue1brown: </a:t>
            </a:r>
            <a:r>
              <a:rPr lang="en" u="sng">
                <a:solidFill>
                  <a:schemeClr val="hlink"/>
                </a:solidFill>
                <a:hlinkClick r:id="rId2"/>
              </a:rPr>
              <a:t>https://youtu.be/uQhTuRlWMxw</a:t>
            </a:r>
            <a:r>
              <a:rPr lang="en"/>
              <a:t>.</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52ffe6855a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52ffe6855a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52ffe6855a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52ffe6855a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see the proof for the determinant formula on the Wikipedia page: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https://en.wikipedia.org/wiki/Vandermonde_matrix</a:t>
            </a:r>
            <a:endParaRPr/>
          </a:p>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52ffe6855a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52ffe6855a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52ffe6855a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52ffe6855a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Sometimes authors use "G" instead of "E" since it's the generator matrix. I used "E" as the "encoding" matrix. Same thing.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Matrix multiplication is associative meaning XYZ = (XY)Z = X(YZ). That means that if our equation is Y' = X'X</a:t>
            </a:r>
            <a:r>
              <a:rPr baseline="30000" lang="en"/>
              <a:t>-1</a:t>
            </a:r>
            <a:r>
              <a:rPr lang="en"/>
              <a:t>Y that we can do Y' = (X'X</a:t>
            </a:r>
            <a:r>
              <a:rPr baseline="30000" lang="en"/>
              <a:t>-1</a:t>
            </a:r>
            <a:r>
              <a:rPr lang="en"/>
              <a:t>)Y and it's the same as </a:t>
            </a:r>
            <a:r>
              <a:rPr lang="en"/>
              <a:t>Y' = X'(X</a:t>
            </a:r>
            <a:r>
              <a:rPr baseline="30000" lang="en"/>
              <a:t>-1</a:t>
            </a:r>
            <a:r>
              <a:rPr lang="en"/>
              <a:t>Y) = X'(A). However, we know that X' and X</a:t>
            </a:r>
            <a:r>
              <a:rPr baseline="30000" lang="en"/>
              <a:t>-1</a:t>
            </a:r>
            <a:r>
              <a:rPr lang="en"/>
              <a:t> are constant for a given encoding scheme (i.e. a constant number of input points and output points), so we can multiply X'X</a:t>
            </a:r>
            <a:r>
              <a:rPr baseline="30000" lang="en"/>
              <a:t>-1</a:t>
            </a:r>
            <a:r>
              <a:rPr lang="en"/>
              <a:t> to form the encoding matrix, E, just once when we build our encoder. Furthermore, we can short-cut because we know that the top square of E is the identity matrix (because X'X</a:t>
            </a:r>
            <a:r>
              <a:rPr baseline="30000" lang="en"/>
              <a:t>-1</a:t>
            </a:r>
            <a:r>
              <a:rPr lang="en"/>
              <a:t> cancels out the top part...or also because we know it just copies over the Y data points unchanged). So, in our software we really just need the bottom part of X' to generate the parity and instead of the top square we can just copy over Y directly.</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52ffe6855a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52ffe6855a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52ffe6855a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52ffe6855a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8181c6792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8181c6792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52ffe6855a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52ffe6855a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52ffe6855a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52ffe6855a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52ffe6855a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52ffe6855a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52ffe6855a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52ffe6855a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78181c6792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78181c6792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7f3d26e4b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7f3d26e4b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things I love about Haskell (and functional programming in general) is that it embraces these concepts and that now only are the patterns useful, but if you build tooling that accepts some concept (e.g. a Monoid), then anytime you identify another Monoid out in the wild you can use the same tooling. Personally I find this much more approachable than design patterns since there is strong mathematical theory behind these abstractions.</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78181c6792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78181c6792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Magmas aren't _particularly_ useful structures (at least, I don't know of any good use) and most useful things have stronger constraints than magmas impose (e.g. they're not just a magma, but a monoid). But, I think it's at least useful to identify things that </a:t>
            </a:r>
            <a:r>
              <a:rPr i="1" lang="en"/>
              <a:t>aren't even</a:t>
            </a:r>
            <a:r>
              <a:rPr lang="en"/>
              <a:t> something else (like a semigroup). Also for this talk it's useful as a stepping stone to introduce more useful structures.</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78181c6792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78181c6792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Semigroups are still not providing a lot of guarantees, but associativity means for instance that a left-fold is the same as a right-fold (that is, if you take a list of items and apply the binary operation repeatedly to "sum" the list, you can start from the right or the left and get the same result). This is commonly expected in many cases.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have a non-empty collection of elements forming a semigroup, you can reduce that in any way you please (left, right, parallel, random, whatever) and get the same result. It must be non-empty since there's no reasonable "default" value.</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78181c6792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78181c6792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Monoids are found everywhere! Many times when programmers think to overload the "+" operator they're dealing with a Monoid. Having an identity element makes many things easier (you can define a fold/reduce with a sensible default, e.g. sum, product, any, all, etc.). I think this is a structure that's very familiar and comfortable to programmers even if they don't know the name.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Monoids have a "default" value, so, like Semigroups you can reduce/fold structures arbitrarily, but now they don't need to be non-empty, which is nice.</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78181c6792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2" name="Google Shape;1152;g78181c6792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Having an inverse allows you to "undo" an operation. With strings and appending (a monoid), there's no "anti-string" you can use to undo an append. With a clock and addition (a group) you can move the hand forwards and then later move it backwards to "undo" the operation.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27.png"/><Relationship Id="rId4" Type="http://schemas.openxmlformats.org/officeDocument/2006/relationships/image" Target="../media/image2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28.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5.png"/><Relationship Id="rId8" Type="http://schemas.openxmlformats.org/officeDocument/2006/relationships/image" Target="../media/image34.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hyperlink" Target="https://en.wikipedia.org/wiki/%C3%89variste_Galois"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hyperlink" Target="https://en.wikipedia.org/wiki/Polynomial_greatest_common_divisor#B%C3%A9zout's_identity_and_extended_GCD_algorith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25.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 Id="rId3" Type="http://schemas.openxmlformats.org/officeDocument/2006/relationships/hyperlink" Target="https://en.wikipedia.org/wiki/CLMUL_instruction_set" TargetMode="External"/><Relationship Id="rId4" Type="http://schemas.openxmlformats.org/officeDocument/2006/relationships/hyperlink" Target="https://en.wikipedia.org/wiki/SIMD"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 Id="rId3" Type="http://schemas.openxmlformats.org/officeDocument/2006/relationships/hyperlink" Target="https://en.wikipedia.org/wiki/Cauchy_matrix" TargetMode="External"/><Relationship Id="rId4" Type="http://schemas.openxmlformats.org/officeDocument/2006/relationships/hyperlink" Target="https://www.usenix.org/legacy/event/fast09/tech/full_papers/plank/plank_html/" TargetMode="External"/><Relationship Id="rId5" Type="http://schemas.openxmlformats.org/officeDocument/2006/relationships/hyperlink" Target="https://library.eecs.utk.edu/storage/171phpm11QF4ut-cs-05-569.pdf" TargetMode="Externa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 Id="rId3" Type="http://schemas.openxmlformats.org/officeDocument/2006/relationships/hyperlink" Target="https://www.amazon.co.uk/Programmers-Introduction-Mathematics-Dr-Jeremy/dp/1727125452" TargetMode="External"/><Relationship Id="rId4" Type="http://schemas.openxmlformats.org/officeDocument/2006/relationships/hyperlink" Target="https://en.wikipedia.org/wiki/Shamir%27s_Secret_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 Id="rId3" Type="http://schemas.openxmlformats.org/officeDocument/2006/relationships/hyperlink" Target="https://www.akalin.com/intro-erasure-codes" TargetMode="External"/><Relationship Id="rId4" Type="http://schemas.openxmlformats.org/officeDocument/2006/relationships/hyperlink" Target="https://research.swtch.com/field" TargetMode="External"/><Relationship Id="rId11" Type="http://schemas.openxmlformats.org/officeDocument/2006/relationships/hyperlink" Target="https://github.com/klauspost/reedsolomon" TargetMode="External"/><Relationship Id="rId10" Type="http://schemas.openxmlformats.org/officeDocument/2006/relationships/hyperlink" Target="https://github.com/Backblaze/JavaReedSolomon" TargetMode="External"/><Relationship Id="rId9" Type="http://schemas.openxmlformats.org/officeDocument/2006/relationships/hyperlink" Target="https://youtu.be/jgO09opx56o" TargetMode="External"/><Relationship Id="rId5" Type="http://schemas.openxmlformats.org/officeDocument/2006/relationships/hyperlink" Target="https://jeremykun.com/tag/reed-solomon-codes/" TargetMode="External"/><Relationship Id="rId6" Type="http://schemas.openxmlformats.org/officeDocument/2006/relationships/hyperlink" Target="https://jeremykun.com/2015/03/23/the-codes-of-solomon-reed-and-muller/" TargetMode="External"/><Relationship Id="rId7" Type="http://schemas.openxmlformats.org/officeDocument/2006/relationships/hyperlink" Target="https://www.nayuki.io/page/reed-solomon-error-correcting-code-decoder" TargetMode="External"/><Relationship Id="rId8" Type="http://schemas.openxmlformats.org/officeDocument/2006/relationships/hyperlink" Target="https://www.drdobbs.com/testing/error-correction-with-reed-solomon/24015726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en.wikipedia.org/wiki/Reed%E2%80%93Solomon_error_correction"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1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6.png"/><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20.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22.png"/><Relationship Id="rId4" Type="http://schemas.openxmlformats.org/officeDocument/2006/relationships/image" Target="../media/image2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36.png"/><Relationship Id="rId4" Type="http://schemas.openxmlformats.org/officeDocument/2006/relationships/image" Target="../media/image3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24.png"/><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Reed-Solomon Encoding Works</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Thomas Manning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Linear Block Codes</a:t>
            </a:r>
            <a:endParaRPr/>
          </a:p>
        </p:txBody>
      </p:sp>
      <p:sp>
        <p:nvSpPr>
          <p:cNvPr id="200" name="Google Shape;200;p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Injective Mapping: C: Σ</a:t>
            </a:r>
            <a:r>
              <a:rPr baseline="30000" lang="en"/>
              <a:t>K</a:t>
            </a:r>
            <a:r>
              <a:rPr lang="en"/>
              <a:t> ➝ </a:t>
            </a:r>
            <a:r>
              <a:rPr lang="en"/>
              <a:t>Σ</a:t>
            </a:r>
            <a:r>
              <a:rPr baseline="30000" lang="en"/>
              <a:t>N</a:t>
            </a:r>
            <a:endParaRPr/>
          </a:p>
          <a:p>
            <a:pPr indent="0" lvl="0" marL="0" rtl="0" algn="l">
              <a:spcBef>
                <a:spcPts val="1600"/>
              </a:spcBef>
              <a:spcAft>
                <a:spcPts val="0"/>
              </a:spcAft>
              <a:buNone/>
            </a:pPr>
            <a:r>
              <a:rPr lang="en"/>
              <a:t>Σ: An alphabet (set of symbols);  |Σ| = q.</a:t>
            </a:r>
            <a:endParaRPr/>
          </a:p>
          <a:p>
            <a:pPr indent="0" lvl="0" marL="0" rtl="0" algn="l">
              <a:spcBef>
                <a:spcPts val="1600"/>
              </a:spcBef>
              <a:spcAft>
                <a:spcPts val="0"/>
              </a:spcAft>
              <a:buNone/>
            </a:pPr>
            <a:r>
              <a:rPr lang="en"/>
              <a:t>Σ</a:t>
            </a:r>
            <a:r>
              <a:rPr baseline="30000" lang="en"/>
              <a:t>K</a:t>
            </a:r>
            <a:r>
              <a:rPr lang="en"/>
              <a:t>: A string of K symbols from Σ.      Σ</a:t>
            </a:r>
            <a:r>
              <a:rPr baseline="30000" lang="en"/>
              <a:t>K</a:t>
            </a:r>
            <a:r>
              <a:rPr lang="en"/>
              <a:t> = "message"   ;    Σ</a:t>
            </a:r>
            <a:r>
              <a:rPr baseline="30000" lang="en"/>
              <a:t>N</a:t>
            </a:r>
            <a:r>
              <a:rPr lang="en"/>
              <a:t> = "block" or "codeword"</a:t>
            </a:r>
            <a:endParaRPr/>
          </a:p>
          <a:p>
            <a:pPr indent="0" lvl="0" marL="0" rtl="0" algn="l">
              <a:spcBef>
                <a:spcPts val="1600"/>
              </a:spcBef>
              <a:spcAft>
                <a:spcPts val="1600"/>
              </a:spcAft>
              <a:buNone/>
            </a:pPr>
            <a:r>
              <a:rPr lang="en"/>
              <a:t>Example:  </a:t>
            </a:r>
            <a:br>
              <a:rPr lang="en"/>
            </a:br>
            <a:endParaRPr/>
          </a:p>
        </p:txBody>
      </p:sp>
      <p:graphicFrame>
        <p:nvGraphicFramePr>
          <p:cNvPr id="201" name="Google Shape;201;p22"/>
          <p:cNvGraphicFramePr/>
          <p:nvPr/>
        </p:nvGraphicFramePr>
        <p:xfrm>
          <a:off x="1297500" y="3210695"/>
          <a:ext cx="3000000" cy="3000000"/>
        </p:xfrm>
        <a:graphic>
          <a:graphicData uri="http://schemas.openxmlformats.org/drawingml/2006/table">
            <a:tbl>
              <a:tblPr>
                <a:noFill/>
                <a:tableStyleId>{1072CF12-D6C4-4AEE-8197-C99BCB22DA97}</a:tableStyleId>
              </a:tblPr>
              <a:tblGrid>
                <a:gridCol w="1268825"/>
                <a:gridCol w="1268825"/>
              </a:tblGrid>
              <a:tr h="207250">
                <a:tc>
                  <a:txBody>
                    <a:bodyPr/>
                    <a:lstStyle/>
                    <a:p>
                      <a:pPr indent="0" lvl="0" marL="0" rtl="0" algn="l">
                        <a:spcBef>
                          <a:spcPts val="0"/>
                        </a:spcBef>
                        <a:spcAft>
                          <a:spcPts val="0"/>
                        </a:spcAft>
                        <a:buNone/>
                      </a:pPr>
                      <a:r>
                        <a:rPr b="1" lang="en" sz="1200">
                          <a:solidFill>
                            <a:srgbClr val="FFFFFF"/>
                          </a:solidFill>
                        </a:rPr>
                        <a:t>Message</a:t>
                      </a:r>
                      <a:endParaRPr b="1" sz="1200">
                        <a:solidFill>
                          <a:srgbClr val="FFFFFF"/>
                        </a:solidFill>
                      </a:endParaRPr>
                    </a:p>
                  </a:txBody>
                  <a:tcPr marT="91425" marB="91425" marR="91425" marL="91425"/>
                </a:tc>
                <a:tc>
                  <a:txBody>
                    <a:bodyPr/>
                    <a:lstStyle/>
                    <a:p>
                      <a:pPr indent="0" lvl="0" marL="0" rtl="0" algn="l">
                        <a:spcBef>
                          <a:spcPts val="0"/>
                        </a:spcBef>
                        <a:spcAft>
                          <a:spcPts val="0"/>
                        </a:spcAft>
                        <a:buNone/>
                      </a:pPr>
                      <a:r>
                        <a:rPr b="1" lang="en" sz="1200">
                          <a:solidFill>
                            <a:srgbClr val="FFFFFF"/>
                          </a:solidFill>
                        </a:rPr>
                        <a:t>Codeword</a:t>
                      </a:r>
                      <a:endParaRPr b="1" sz="1200">
                        <a:solidFill>
                          <a:srgbClr val="FFFFFF"/>
                        </a:solidFill>
                      </a:endParaRPr>
                    </a:p>
                  </a:txBody>
                  <a:tcPr marT="91425" marB="91425" marR="91425" marL="91425"/>
                </a:tc>
              </a:tr>
              <a:tr h="357875">
                <a:tc>
                  <a:txBody>
                    <a:bodyPr/>
                    <a:lstStyle/>
                    <a:p>
                      <a:pPr indent="0" lvl="0" marL="0" rtl="0" algn="l">
                        <a:spcBef>
                          <a:spcPts val="0"/>
                        </a:spcBef>
                        <a:spcAft>
                          <a:spcPts val="0"/>
                        </a:spcAft>
                        <a:buNone/>
                      </a:pPr>
                      <a:r>
                        <a:rPr lang="en" sz="1200">
                          <a:solidFill>
                            <a:srgbClr val="FFFFFF"/>
                          </a:solidFill>
                        </a:rPr>
                        <a:t>abc</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abca</a:t>
                      </a:r>
                      <a:endParaRPr sz="1200">
                        <a:solidFill>
                          <a:srgbClr val="FFFFFF"/>
                        </a:solidFill>
                      </a:endParaRPr>
                    </a:p>
                  </a:txBody>
                  <a:tcPr marT="91425" marB="91425" marR="91425" marL="91425"/>
                </a:tc>
              </a:tr>
              <a:tr h="357875">
                <a:tc>
                  <a:txBody>
                    <a:bodyPr/>
                    <a:lstStyle/>
                    <a:p>
                      <a:pPr indent="0" lvl="0" marL="0" rtl="0" algn="l">
                        <a:spcBef>
                          <a:spcPts val="0"/>
                        </a:spcBef>
                        <a:spcAft>
                          <a:spcPts val="0"/>
                        </a:spcAft>
                        <a:buNone/>
                      </a:pPr>
                      <a:r>
                        <a:rPr lang="en" sz="1200">
                          <a:solidFill>
                            <a:srgbClr val="FFFFFF"/>
                          </a:solidFill>
                        </a:rPr>
                        <a:t>abb</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abbc</a:t>
                      </a:r>
                      <a:endParaRPr sz="1200">
                        <a:solidFill>
                          <a:srgbClr val="FFFFFF"/>
                        </a:solidFill>
                      </a:endParaRPr>
                    </a:p>
                  </a:txBody>
                  <a:tcPr marT="91425" marB="91425" marR="91425" marL="91425"/>
                </a:tc>
              </a:tr>
              <a:tr h="357875">
                <a:tc>
                  <a:txBody>
                    <a:bodyPr/>
                    <a:lstStyle/>
                    <a:p>
                      <a:pPr indent="0" lvl="0" marL="0" rtl="0" algn="l">
                        <a:spcBef>
                          <a:spcPts val="0"/>
                        </a:spcBef>
                        <a:spcAft>
                          <a:spcPts val="0"/>
                        </a:spcAft>
                        <a:buNone/>
                      </a:pPr>
                      <a:r>
                        <a:rPr lang="en" sz="1200">
                          <a:solidFill>
                            <a:srgbClr val="FFFFFF"/>
                          </a:solidFill>
                        </a:rPr>
                        <a:t>bab</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babc</a:t>
                      </a:r>
                      <a:endParaRPr sz="1200">
                        <a:solidFill>
                          <a:srgbClr val="FFFFFF"/>
                        </a:solidFill>
                      </a:endParaRPr>
                    </a:p>
                  </a:txBody>
                  <a:tcPr marT="91425" marB="91425" marR="91425" marL="91425"/>
                </a:tc>
              </a:tr>
              <a:tr h="357875">
                <a:tc>
                  <a:txBody>
                    <a:bodyPr/>
                    <a:lstStyle/>
                    <a:p>
                      <a:pPr indent="0" lvl="0" marL="0" rtl="0" algn="l">
                        <a:spcBef>
                          <a:spcPts val="0"/>
                        </a:spcBef>
                        <a:spcAft>
                          <a:spcPts val="0"/>
                        </a:spcAft>
                        <a:buNone/>
                      </a:pPr>
                      <a:r>
                        <a:rPr lang="en" sz="1200">
                          <a:solidFill>
                            <a:srgbClr val="FFFFFF"/>
                          </a:solidFill>
                        </a:rPr>
                        <a:t>cca</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ccab</a:t>
                      </a:r>
                      <a:endParaRPr sz="1200">
                        <a:solidFill>
                          <a:srgbClr val="FFFFFF"/>
                        </a:solidFill>
                      </a:endParaRPr>
                    </a:p>
                  </a:txBody>
                  <a:tcPr marT="91425" marB="91425" marR="91425" marL="91425"/>
                </a:tc>
              </a:tr>
            </a:tbl>
          </a:graphicData>
        </a:graphic>
      </p:graphicFrame>
      <p:sp>
        <p:nvSpPr>
          <p:cNvPr id="202" name="Google Shape;202;p22"/>
          <p:cNvSpPr txBox="1"/>
          <p:nvPr/>
        </p:nvSpPr>
        <p:spPr>
          <a:xfrm>
            <a:off x="4165250" y="3210700"/>
            <a:ext cx="4402200" cy="141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Σ = {a, b, c}</a:t>
            </a:r>
            <a:endParaRPr sz="1300">
              <a:solidFill>
                <a:schemeClr val="lt1"/>
              </a:solidFill>
              <a:latin typeface="Lato"/>
              <a:ea typeface="Lato"/>
              <a:cs typeface="Lato"/>
              <a:sym typeface="Lato"/>
            </a:endParaRPr>
          </a:p>
          <a:p>
            <a:pPr indent="0" lvl="0" marL="0" rtl="0" algn="l">
              <a:lnSpc>
                <a:spcPct val="115000"/>
              </a:lnSpc>
              <a:spcBef>
                <a:spcPts val="1600"/>
              </a:spcBef>
              <a:spcAft>
                <a:spcPts val="1600"/>
              </a:spcAft>
              <a:buNone/>
            </a:pPr>
            <a:r>
              <a:rPr lang="en" sz="1300">
                <a:solidFill>
                  <a:schemeClr val="lt1"/>
                </a:solidFill>
                <a:latin typeface="Lato"/>
                <a:ea typeface="Lato"/>
                <a:cs typeface="Lato"/>
                <a:sym typeface="Lato"/>
              </a:rPr>
              <a:t>➝ = map a➝0, b➝1, c➝2 </a:t>
            </a:r>
            <a:br>
              <a:rPr lang="en" sz="1300">
                <a:solidFill>
                  <a:schemeClr val="lt1"/>
                </a:solidFill>
                <a:latin typeface="Lato"/>
                <a:ea typeface="Lato"/>
                <a:cs typeface="Lato"/>
                <a:sym typeface="Lato"/>
              </a:rPr>
            </a:br>
            <a:r>
              <a:rPr lang="en" sz="1300">
                <a:solidFill>
                  <a:schemeClr val="lt1"/>
                </a:solidFill>
                <a:latin typeface="Lato"/>
                <a:ea typeface="Lato"/>
                <a:cs typeface="Lato"/>
                <a:sym typeface="Lato"/>
              </a:rPr>
              <a:t>        sum modulo 3</a:t>
            </a:r>
            <a:br>
              <a:rPr lang="en" sz="1300">
                <a:solidFill>
                  <a:schemeClr val="lt1"/>
                </a:solidFill>
                <a:latin typeface="Lato"/>
                <a:ea typeface="Lato"/>
                <a:cs typeface="Lato"/>
                <a:sym typeface="Lato"/>
              </a:rPr>
            </a:br>
            <a:r>
              <a:rPr lang="en" sz="1300">
                <a:solidFill>
                  <a:schemeClr val="lt1"/>
                </a:solidFill>
                <a:latin typeface="Lato"/>
                <a:ea typeface="Lato"/>
                <a:cs typeface="Lato"/>
                <a:sym typeface="Lato"/>
              </a:rPr>
              <a:t>        unmap and append result to message</a:t>
            </a:r>
            <a:br>
              <a:rPr lang="en" sz="1300">
                <a:solidFill>
                  <a:schemeClr val="lt1"/>
                </a:solidFill>
                <a:latin typeface="Lato"/>
                <a:ea typeface="Lato"/>
                <a:cs typeface="Lato"/>
                <a:sym typeface="Lato"/>
              </a:rPr>
            </a:br>
            <a:r>
              <a:rPr lang="en" sz="1300">
                <a:solidFill>
                  <a:schemeClr val="lt1"/>
                </a:solidFill>
                <a:latin typeface="Lato"/>
                <a:ea typeface="Lato"/>
                <a:cs typeface="Lato"/>
                <a:sym typeface="Lato"/>
              </a:rPr>
              <a:t>ex. abc ➝ (0 + 1 + 2) % 3 = 0 = a: abc ➝ abca</a:t>
            </a:r>
            <a:br>
              <a:rPr lang="en" sz="1300">
                <a:solidFill>
                  <a:schemeClr val="lt1"/>
                </a:solidFill>
                <a:latin typeface="Lato"/>
                <a:ea typeface="Lato"/>
                <a:cs typeface="Lato"/>
                <a:sym typeface="Lato"/>
              </a:rPr>
            </a:br>
            <a:endParaRPr sz="1300">
              <a:solidFill>
                <a:schemeClr val="lt1"/>
              </a:solidFill>
              <a:latin typeface="Lato"/>
              <a:ea typeface="Lato"/>
              <a:cs typeface="Lato"/>
              <a:sym typeface="Lato"/>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1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 group, but with a second associative binary operation that has its own identity.</a:t>
            </a:r>
            <a:endParaRPr/>
          </a:p>
          <a:p>
            <a:pPr indent="-298450" lvl="1" marL="914400" rtl="0" algn="l">
              <a:spcBef>
                <a:spcPts val="0"/>
              </a:spcBef>
              <a:spcAft>
                <a:spcPts val="0"/>
              </a:spcAft>
              <a:buSzPts val="1100"/>
              <a:buChar char="○"/>
            </a:pPr>
            <a:r>
              <a:rPr lang="en"/>
              <a:t>Generalizes the notion of addition and multiplication.</a:t>
            </a:r>
            <a:endParaRPr/>
          </a:p>
          <a:p>
            <a:pPr indent="-298450" lvl="1" marL="914400" rtl="0" algn="l">
              <a:spcBef>
                <a:spcPts val="0"/>
              </a:spcBef>
              <a:spcAft>
                <a:spcPts val="0"/>
              </a:spcAft>
              <a:buSzPts val="1100"/>
              <a:buChar char="○"/>
            </a:pPr>
            <a:r>
              <a:rPr lang="en"/>
              <a:t>The first operation ("addition") must have inverses, but not the second.</a:t>
            </a:r>
            <a:endParaRPr/>
          </a:p>
          <a:p>
            <a:pPr indent="-311150" lvl="0" marL="457200" rtl="0" algn="l">
              <a:spcBef>
                <a:spcPts val="0"/>
              </a:spcBef>
              <a:spcAft>
                <a:spcPts val="0"/>
              </a:spcAft>
              <a:buSzPts val="1300"/>
              <a:buChar char="●"/>
            </a:pPr>
            <a:r>
              <a:rPr lang="en"/>
              <a:t>x × y ∈ S</a:t>
            </a:r>
            <a:br>
              <a:rPr lang="en"/>
            </a:br>
            <a:br>
              <a:rPr lang="en"/>
            </a:br>
            <a:endParaRPr/>
          </a:p>
          <a:p>
            <a:pPr indent="-311150" lvl="0" marL="457200" rtl="0" algn="l">
              <a:spcBef>
                <a:spcPts val="0"/>
              </a:spcBef>
              <a:spcAft>
                <a:spcPts val="0"/>
              </a:spcAft>
              <a:buSzPts val="1300"/>
              <a:buChar char="●"/>
            </a:pPr>
            <a:r>
              <a:rPr lang="en"/>
              <a:t>Example: Integers with addition and multiplication.</a:t>
            </a:r>
            <a:endParaRPr/>
          </a:p>
          <a:p>
            <a:pPr indent="-298450" lvl="1" marL="914400" rtl="0" algn="l">
              <a:spcBef>
                <a:spcPts val="0"/>
              </a:spcBef>
              <a:spcAft>
                <a:spcPts val="0"/>
              </a:spcAft>
              <a:buSzPts val="1100"/>
              <a:buChar char="○"/>
            </a:pPr>
            <a:r>
              <a:rPr lang="en"/>
              <a:t>Division is not defined, but addition, subtraction (addition of inverses), and multiplication is. Two identity elements, 0 and 1.</a:t>
            </a:r>
            <a:endParaRPr/>
          </a:p>
          <a:p>
            <a:pPr indent="-311150" lvl="0" marL="457200" rtl="0" algn="l">
              <a:spcBef>
                <a:spcPts val="0"/>
              </a:spcBef>
              <a:spcAft>
                <a:spcPts val="0"/>
              </a:spcAft>
              <a:buSzPts val="1300"/>
              <a:buChar char="●"/>
            </a:pPr>
            <a:r>
              <a:rPr lang="en"/>
              <a:t>Example: Booleans with ^ (XOR) and &amp;&amp; (AND).</a:t>
            </a:r>
            <a:endParaRPr/>
          </a:p>
          <a:p>
            <a:pPr indent="-298450" lvl="1" marL="914400" rtl="0" algn="l">
              <a:spcBef>
                <a:spcPts val="0"/>
              </a:spcBef>
              <a:spcAft>
                <a:spcPts val="0"/>
              </a:spcAft>
              <a:buSzPts val="1100"/>
              <a:buChar char="○"/>
            </a:pPr>
            <a:r>
              <a:rPr lang="en"/>
              <a:t>^ and &amp;&amp; are both closed (produce booleans)</a:t>
            </a:r>
            <a:endParaRPr/>
          </a:p>
          <a:p>
            <a:pPr indent="-298450" lvl="1" marL="914400" rtl="0" algn="l">
              <a:spcBef>
                <a:spcPts val="0"/>
              </a:spcBef>
              <a:spcAft>
                <a:spcPts val="0"/>
              </a:spcAft>
              <a:buSzPts val="1100"/>
              <a:buChar char="○"/>
            </a:pPr>
            <a:r>
              <a:rPr lang="en"/>
              <a:t>False is the identity for ^ (False ^ x = x) and True is the identity for &amp;&amp; (True &amp;&amp; x = x)</a:t>
            </a:r>
            <a:endParaRPr/>
          </a:p>
          <a:p>
            <a:pPr indent="-298450" lvl="1" marL="914400" rtl="0" algn="l">
              <a:spcBef>
                <a:spcPts val="0"/>
              </a:spcBef>
              <a:spcAft>
                <a:spcPts val="0"/>
              </a:spcAft>
              <a:buSzPts val="1100"/>
              <a:buChar char="○"/>
            </a:pPr>
            <a:r>
              <a:rPr lang="en"/>
              <a:t>For XOR, every element is its own inverse (x ^ x = 0)</a:t>
            </a:r>
            <a:endParaRPr/>
          </a:p>
          <a:p>
            <a:pPr indent="-298450" lvl="1" marL="914400" rtl="0" algn="l">
              <a:spcBef>
                <a:spcPts val="0"/>
              </a:spcBef>
              <a:spcAft>
                <a:spcPts val="0"/>
              </a:spcAft>
              <a:buSzPts val="1100"/>
              <a:buChar char="○"/>
            </a:pPr>
            <a:r>
              <a:rPr lang="en"/>
              <a:t>Also works for sets of sets with disjoint union (analog to XOR) and intersection (analog to AND).</a:t>
            </a:r>
            <a:endParaRPr/>
          </a:p>
        </p:txBody>
      </p:sp>
      <p:sp>
        <p:nvSpPr>
          <p:cNvPr id="1161" name="Google Shape;1161;p11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Ring</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11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Field</a:t>
            </a:r>
            <a:endParaRPr/>
          </a:p>
        </p:txBody>
      </p:sp>
      <p:sp>
        <p:nvSpPr>
          <p:cNvPr id="1167" name="Google Shape;1167;p11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 ring, but where every element has an inverse under the second binary operator.</a:t>
            </a:r>
            <a:endParaRPr/>
          </a:p>
          <a:p>
            <a:pPr indent="-298450" lvl="1" marL="914400" rtl="0" algn="l">
              <a:spcBef>
                <a:spcPts val="0"/>
              </a:spcBef>
              <a:spcAft>
                <a:spcPts val="0"/>
              </a:spcAft>
              <a:buSzPts val="1100"/>
              <a:buChar char="○"/>
            </a:pPr>
            <a:r>
              <a:rPr lang="en"/>
              <a:t>Generalizes the notion of division; inverse is not necessarily defined for the zero of the first binary operator.</a:t>
            </a:r>
            <a:endParaRPr/>
          </a:p>
          <a:p>
            <a:pPr indent="-311150" lvl="0" marL="457200" rtl="0" algn="l">
              <a:spcBef>
                <a:spcPts val="0"/>
              </a:spcBef>
              <a:spcAft>
                <a:spcPts val="0"/>
              </a:spcAft>
              <a:buSzPts val="1300"/>
              <a:buChar char="●"/>
            </a:pPr>
            <a:r>
              <a:rPr lang="en"/>
              <a:t>x × x</a:t>
            </a:r>
            <a:r>
              <a:rPr baseline="30000" lang="en"/>
              <a:t>-1</a:t>
            </a:r>
            <a:r>
              <a:rPr lang="en"/>
              <a:t> = 0   ("0" is the identity of the second operator)</a:t>
            </a:r>
            <a:br>
              <a:rPr lang="en"/>
            </a:br>
            <a:br>
              <a:rPr lang="en"/>
            </a:br>
            <a:endParaRPr/>
          </a:p>
          <a:p>
            <a:pPr indent="-311150" lvl="0" marL="457200" rtl="0" algn="l">
              <a:spcBef>
                <a:spcPts val="0"/>
              </a:spcBef>
              <a:spcAft>
                <a:spcPts val="0"/>
              </a:spcAft>
              <a:buSzPts val="1300"/>
              <a:buChar char="●"/>
            </a:pPr>
            <a:r>
              <a:rPr lang="en"/>
              <a:t>Example: Rational, real, and complex numbers</a:t>
            </a:r>
            <a:endParaRPr/>
          </a:p>
          <a:p>
            <a:pPr indent="-298450" lvl="1" marL="914400" rtl="0" algn="l">
              <a:spcBef>
                <a:spcPts val="0"/>
              </a:spcBef>
              <a:spcAft>
                <a:spcPts val="0"/>
              </a:spcAft>
              <a:buSzPts val="1100"/>
              <a:buChar char="○"/>
            </a:pPr>
            <a:r>
              <a:rPr lang="en"/>
              <a:t>All define addition, subtraction (additive inverse), multiplication, and division (multiplicative inverse). All are closed and associative.</a:t>
            </a:r>
            <a:endParaRPr/>
          </a:p>
          <a:p>
            <a:pPr indent="-298450" lvl="1" marL="914400" rtl="0" algn="l">
              <a:spcBef>
                <a:spcPts val="0"/>
              </a:spcBef>
              <a:spcAft>
                <a:spcPts val="0"/>
              </a:spcAft>
              <a:buSzPts val="1100"/>
              <a:buChar char="○"/>
            </a:pPr>
            <a:r>
              <a:rPr lang="en"/>
              <a:t>0 and 1 are the respective identities. </a:t>
            </a:r>
            <a:endParaRPr/>
          </a:p>
          <a:p>
            <a:pPr indent="-311150" lvl="0" marL="457200" rtl="0" algn="l">
              <a:spcBef>
                <a:spcPts val="0"/>
              </a:spcBef>
              <a:spcAft>
                <a:spcPts val="0"/>
              </a:spcAft>
              <a:buSzPts val="1300"/>
              <a:buChar char="●"/>
            </a:pPr>
            <a:r>
              <a:rPr lang="en"/>
              <a:t>Example: Integers modulo a prime number</a:t>
            </a:r>
            <a:endParaRPr/>
          </a:p>
          <a:p>
            <a:pPr indent="-298450" lvl="1" marL="914400" rtl="0" algn="l">
              <a:spcBef>
                <a:spcPts val="0"/>
              </a:spcBef>
              <a:spcAft>
                <a:spcPts val="0"/>
              </a:spcAft>
              <a:buSzPts val="1100"/>
              <a:buChar char="○"/>
            </a:pPr>
            <a:r>
              <a:rPr lang="en"/>
              <a:t>Now division can be defined as the element y such that x × x</a:t>
            </a:r>
            <a:r>
              <a:rPr baseline="30000" lang="en"/>
              <a:t>-1</a:t>
            </a:r>
            <a:r>
              <a:rPr lang="en"/>
              <a:t> = 1</a:t>
            </a:r>
            <a:endParaRPr/>
          </a:p>
          <a:p>
            <a:pPr indent="-298450" lvl="2" marL="1371600" rtl="0" algn="l">
              <a:spcBef>
                <a:spcPts val="0"/>
              </a:spcBef>
              <a:spcAft>
                <a:spcPts val="0"/>
              </a:spcAft>
              <a:buSzPts val="1100"/>
              <a:buChar char="■"/>
            </a:pPr>
            <a:r>
              <a:rPr lang="en"/>
              <a:t>This is guaranteed to exist thanks to Bezout's Identity</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1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computers tend to not like infinite precision, we'd like to use finite numbers like integers in our computations.</a:t>
            </a:r>
            <a:endParaRPr/>
          </a:p>
          <a:p>
            <a:pPr indent="0" lvl="0" marL="0" rtl="0" algn="l">
              <a:spcBef>
                <a:spcPts val="1600"/>
              </a:spcBef>
              <a:spcAft>
                <a:spcPts val="0"/>
              </a:spcAft>
              <a:buNone/>
            </a:pPr>
            <a:r>
              <a:rPr lang="en"/>
              <a:t>Our polynomials (our our matrices) require addition, additive inverses, multiplication, and multiplicative inverses...so the polynomials require a Field!</a:t>
            </a:r>
            <a:endParaRPr/>
          </a:p>
          <a:p>
            <a:pPr indent="0" lvl="0" marL="0" rtl="0" algn="l">
              <a:spcBef>
                <a:spcPts val="1600"/>
              </a:spcBef>
              <a:spcAft>
                <a:spcPts val="0"/>
              </a:spcAft>
              <a:buNone/>
            </a:pPr>
            <a:r>
              <a:rPr lang="en"/>
              <a:t>Real numbers are fields, but we can construct a finite field too.</a:t>
            </a:r>
            <a:endParaRPr/>
          </a:p>
          <a:p>
            <a:pPr indent="0" lvl="0" marL="0" rtl="0" algn="l">
              <a:spcBef>
                <a:spcPts val="1600"/>
              </a:spcBef>
              <a:spcAft>
                <a:spcPts val="1600"/>
              </a:spcAft>
              <a:buNone/>
            </a:pPr>
            <a:r>
              <a:rPr lang="en"/>
              <a:t>Even better, we may be able to construct finite fields with the same number of elements as we have symbols so we can map them 1:1! </a:t>
            </a:r>
            <a:endParaRPr/>
          </a:p>
        </p:txBody>
      </p:sp>
      <p:sp>
        <p:nvSpPr>
          <p:cNvPr id="1173" name="Google Shape;1173;p1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Finite Fields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1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Finite Fields</a:t>
            </a:r>
            <a:endParaRPr/>
          </a:p>
        </p:txBody>
      </p:sp>
      <p:sp>
        <p:nvSpPr>
          <p:cNvPr id="1179" name="Google Shape;1179;p1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easy to construct an additive </a:t>
            </a:r>
            <a:r>
              <a:rPr i="1" lang="en"/>
              <a:t>group</a:t>
            </a:r>
            <a:r>
              <a:rPr lang="en"/>
              <a:t> by just doing addition and taking the result modulo some number. Take hours (in 24h format) for example:</a:t>
            </a:r>
            <a:endParaRPr/>
          </a:p>
          <a:p>
            <a:pPr indent="-311150" lvl="0" marL="457200" rtl="0" algn="l">
              <a:spcBef>
                <a:spcPts val="1600"/>
              </a:spcBef>
              <a:spcAft>
                <a:spcPts val="0"/>
              </a:spcAft>
              <a:buSzPts val="1300"/>
              <a:buChar char="●"/>
            </a:pPr>
            <a:r>
              <a:rPr lang="en"/>
              <a:t>22:25 + 8:00 hours == 30:25 MOD 24 = 6:25</a:t>
            </a:r>
            <a:endParaRPr/>
          </a:p>
          <a:p>
            <a:pPr indent="-311150" lvl="0" marL="457200" rtl="0" algn="l">
              <a:spcBef>
                <a:spcPts val="0"/>
              </a:spcBef>
              <a:spcAft>
                <a:spcPts val="0"/>
              </a:spcAft>
              <a:buSzPts val="1300"/>
              <a:buChar char="●"/>
            </a:pPr>
            <a:r>
              <a:rPr lang="en"/>
              <a:t>Additive inverses work too: 6:25 - 8:00 == -1:35 MOD 24 = 22:25</a:t>
            </a:r>
            <a:endParaRPr/>
          </a:p>
          <a:p>
            <a:pPr indent="0" lvl="0" marL="0" rtl="0" algn="l">
              <a:spcBef>
                <a:spcPts val="1600"/>
              </a:spcBef>
              <a:spcAft>
                <a:spcPts val="0"/>
              </a:spcAft>
              <a:buNone/>
            </a:pPr>
            <a:r>
              <a:rPr lang="en"/>
              <a:t>Doing multiplication modulo some number works too:</a:t>
            </a:r>
            <a:endParaRPr/>
          </a:p>
          <a:p>
            <a:pPr indent="-311150" lvl="0" marL="457200" rtl="0" algn="l">
              <a:spcBef>
                <a:spcPts val="1600"/>
              </a:spcBef>
              <a:spcAft>
                <a:spcPts val="0"/>
              </a:spcAft>
              <a:buSzPts val="1300"/>
              <a:buChar char="●"/>
            </a:pPr>
            <a:r>
              <a:rPr lang="en"/>
              <a:t>5 * 5 MOD 24 = 25 MOD 24 = 1</a:t>
            </a:r>
            <a:endParaRPr/>
          </a:p>
          <a:p>
            <a:pPr indent="-311150" lvl="0" marL="457200" rtl="0" algn="l">
              <a:spcBef>
                <a:spcPts val="0"/>
              </a:spcBef>
              <a:spcAft>
                <a:spcPts val="0"/>
              </a:spcAft>
              <a:buSzPts val="1300"/>
              <a:buChar char="●"/>
            </a:pPr>
            <a:r>
              <a:rPr lang="en"/>
              <a:t>4 * 8 MOD 24 = 32 MOD 24 = 8</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Finite Fields</a:t>
            </a:r>
            <a:endParaRPr/>
          </a:p>
        </p:txBody>
      </p:sp>
      <p:sp>
        <p:nvSpPr>
          <p:cNvPr id="1185" name="Google Shape;1185;p1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what about multiplicative inverses? </a:t>
            </a:r>
            <a:endParaRPr/>
          </a:p>
          <a:p>
            <a:pPr indent="0" lvl="0" marL="0" rtl="0" algn="l">
              <a:spcBef>
                <a:spcPts val="1600"/>
              </a:spcBef>
              <a:spcAft>
                <a:spcPts val="0"/>
              </a:spcAft>
              <a:buNone/>
            </a:pPr>
            <a:r>
              <a:rPr lang="en"/>
              <a:t>Remember a multiplicative inverse is defined as x</a:t>
            </a:r>
            <a:r>
              <a:rPr baseline="30000" lang="en"/>
              <a:t>-1</a:t>
            </a:r>
            <a:r>
              <a:rPr lang="en"/>
              <a:t> such that x * x</a:t>
            </a:r>
            <a:r>
              <a:rPr baseline="30000" lang="en"/>
              <a:t>-1</a:t>
            </a:r>
            <a:r>
              <a:rPr lang="en"/>
              <a:t> = 1</a:t>
            </a:r>
            <a:endParaRPr/>
          </a:p>
          <a:p>
            <a:pPr indent="0" lvl="0" marL="0" rtl="0" algn="l">
              <a:spcBef>
                <a:spcPts val="1600"/>
              </a:spcBef>
              <a:spcAft>
                <a:spcPts val="0"/>
              </a:spcAft>
              <a:buNone/>
            </a:pPr>
            <a:r>
              <a:rPr lang="en"/>
              <a:t>For every element, another element (possible the same) must exist such that x*y = 1, thus y = x</a:t>
            </a:r>
            <a:r>
              <a:rPr baseline="30000" lang="en"/>
              <a:t>-1</a:t>
            </a:r>
            <a:endParaRPr/>
          </a:p>
          <a:p>
            <a:pPr indent="0" lvl="0" marL="0" rtl="0" algn="l">
              <a:spcBef>
                <a:spcPts val="1600"/>
              </a:spcBef>
              <a:spcAft>
                <a:spcPts val="0"/>
              </a:spcAft>
              <a:buNone/>
            </a:pPr>
            <a:r>
              <a:rPr lang="en"/>
              <a:t>Let's take the presumptive "field" with 4 elements....</a:t>
            </a:r>
            <a:endParaRPr/>
          </a:p>
          <a:p>
            <a:pPr indent="0" lvl="0" marL="0" rtl="0" algn="l">
              <a:spcBef>
                <a:spcPts val="1600"/>
              </a:spcBef>
              <a:spcAft>
                <a:spcPts val="0"/>
              </a:spcAft>
              <a:buNone/>
            </a:pPr>
            <a:r>
              <a:rPr lang="en"/>
              <a:t>Uh oh, no such element x</a:t>
            </a:r>
            <a:r>
              <a:rPr baseline="30000" lang="en"/>
              <a:t>-1</a:t>
            </a:r>
            <a:r>
              <a:rPr lang="en"/>
              <a:t> exists for x=2.</a:t>
            </a:r>
            <a:endParaRPr/>
          </a:p>
          <a:p>
            <a:pPr indent="0" lvl="0" marL="0" rtl="0" algn="l">
              <a:spcBef>
                <a:spcPts val="1600"/>
              </a:spcBef>
              <a:spcAft>
                <a:spcPts val="0"/>
              </a:spcAft>
              <a:buNone/>
            </a:pPr>
            <a:r>
              <a:rPr lang="en"/>
              <a:t>Why? Because 2 is not coprime to the field size. </a:t>
            </a:r>
            <a:endParaRPr/>
          </a:p>
          <a:p>
            <a:pPr indent="0" lvl="0" marL="0" rtl="0" algn="l">
              <a:spcBef>
                <a:spcPts val="1600"/>
              </a:spcBef>
              <a:spcAft>
                <a:spcPts val="1600"/>
              </a:spcAft>
              <a:buNone/>
            </a:pPr>
            <a:r>
              <a:t/>
            </a:r>
            <a:endParaRPr/>
          </a:p>
        </p:txBody>
      </p:sp>
      <p:sp>
        <p:nvSpPr>
          <p:cNvPr id="1186" name="Google Shape;1186;p116"/>
          <p:cNvSpPr txBox="1"/>
          <p:nvPr/>
        </p:nvSpPr>
        <p:spPr>
          <a:xfrm>
            <a:off x="5298925" y="2974350"/>
            <a:ext cx="2818200" cy="186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Elements: {0, 1, 2, 3}</a:t>
            </a:r>
            <a:endParaRPr sz="1300">
              <a:solidFill>
                <a:schemeClr val="lt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lt1"/>
                </a:solidFill>
                <a:latin typeface="Lato"/>
                <a:ea typeface="Lato"/>
                <a:cs typeface="Lato"/>
                <a:sym typeface="Lato"/>
              </a:rPr>
              <a:t>Multiplication: * MOD 4</a:t>
            </a:r>
            <a:endParaRPr sz="1300">
              <a:solidFill>
                <a:schemeClr val="lt1"/>
              </a:solidFill>
              <a:latin typeface="Lato"/>
              <a:ea typeface="Lato"/>
              <a:cs typeface="Lato"/>
              <a:sym typeface="Lato"/>
            </a:endParaRPr>
          </a:p>
          <a:p>
            <a:pPr indent="-311150" lvl="0" marL="457200" rtl="0" algn="l">
              <a:lnSpc>
                <a:spcPct val="115000"/>
              </a:lnSpc>
              <a:spcBef>
                <a:spcPts val="1600"/>
              </a:spcBef>
              <a:spcAft>
                <a:spcPts val="0"/>
              </a:spcAft>
              <a:buClr>
                <a:schemeClr val="lt1"/>
              </a:buClr>
              <a:buSzPts val="1300"/>
              <a:buFont typeface="Lato"/>
              <a:buChar char="●"/>
            </a:pPr>
            <a:r>
              <a:rPr lang="en" sz="1300">
                <a:solidFill>
                  <a:schemeClr val="lt1"/>
                </a:solidFill>
                <a:latin typeface="Lato"/>
                <a:ea typeface="Lato"/>
                <a:cs typeface="Lato"/>
                <a:sym typeface="Lato"/>
              </a:rPr>
              <a:t>2*0 MOD 4 = 0</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2*1 MOD 4 = 2 MOD 4 = 2</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2*2 MOD 4 = 4 MOD 4 = 0</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2*3 MOD 4 = 6 MOD 4 = 2</a:t>
            </a:r>
            <a:endParaRPr sz="1300">
              <a:solidFill>
                <a:schemeClr val="lt1"/>
              </a:solidFill>
              <a:latin typeface="Lato"/>
              <a:ea typeface="Lato"/>
              <a:cs typeface="Lato"/>
              <a:sym typeface="Lato"/>
            </a:endParaRPr>
          </a:p>
          <a:p>
            <a:pPr indent="0" lvl="0" marL="457200" rtl="0" algn="l">
              <a:lnSpc>
                <a:spcPct val="115000"/>
              </a:lnSpc>
              <a:spcBef>
                <a:spcPts val="1600"/>
              </a:spcBef>
              <a:spcAft>
                <a:spcPts val="1600"/>
              </a:spcAft>
              <a:buNone/>
            </a:pPr>
            <a:r>
              <a:t/>
            </a:r>
            <a:endParaRPr sz="1300">
              <a:solidFill>
                <a:schemeClr val="lt1"/>
              </a:solidFill>
              <a:latin typeface="Lato"/>
              <a:ea typeface="Lato"/>
              <a:cs typeface="Lato"/>
              <a:sym typeface="Lato"/>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1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Coprimality</a:t>
            </a:r>
            <a:endParaRPr/>
          </a:p>
        </p:txBody>
      </p:sp>
      <p:sp>
        <p:nvSpPr>
          <p:cNvPr id="1192" name="Google Shape;1192;p1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illustrate why co-primality is necessary with a clock...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Here are multiples of 3 MOD 12:</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GCD(12, 3) = 3, so the two are NOT coprime</a:t>
            </a:r>
            <a:endParaRPr/>
          </a:p>
          <a:p>
            <a:pPr indent="0" lvl="0" marL="0" rtl="0" algn="l">
              <a:spcBef>
                <a:spcPts val="1600"/>
              </a:spcBef>
              <a:spcAft>
                <a:spcPts val="1600"/>
              </a:spcAft>
              <a:buNone/>
            </a:pPr>
            <a:r>
              <a:rPr lang="en"/>
              <a:t> </a:t>
            </a:r>
            <a:endParaRPr/>
          </a:p>
        </p:txBody>
      </p:sp>
      <p:pic>
        <p:nvPicPr>
          <p:cNvPr id="1193" name="Google Shape;1193;p117"/>
          <p:cNvPicPr preferRelativeResize="0"/>
          <p:nvPr/>
        </p:nvPicPr>
        <p:blipFill>
          <a:blip r:embed="rId3">
            <a:alphaModFix/>
          </a:blip>
          <a:stretch>
            <a:fillRect/>
          </a:stretch>
        </p:blipFill>
        <p:spPr>
          <a:xfrm>
            <a:off x="4818500" y="2177424"/>
            <a:ext cx="2640874" cy="2640874"/>
          </a:xfrm>
          <a:prstGeom prst="rect">
            <a:avLst/>
          </a:prstGeom>
          <a:noFill/>
          <a:ln>
            <a:noFill/>
          </a:ln>
        </p:spPr>
      </p:pic>
      <p:pic>
        <p:nvPicPr>
          <p:cNvPr id="1194" name="Google Shape;1194;p117"/>
          <p:cNvPicPr preferRelativeResize="0"/>
          <p:nvPr/>
        </p:nvPicPr>
        <p:blipFill>
          <a:blip r:embed="rId4">
            <a:alphaModFix/>
          </a:blip>
          <a:stretch>
            <a:fillRect/>
          </a:stretch>
        </p:blipFill>
        <p:spPr>
          <a:xfrm>
            <a:off x="4818500" y="2177424"/>
            <a:ext cx="2640874" cy="2640874"/>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1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Coprimality</a:t>
            </a:r>
            <a:endParaRPr/>
          </a:p>
        </p:txBody>
      </p:sp>
      <p:sp>
        <p:nvSpPr>
          <p:cNvPr id="1200" name="Google Shape;1200;p1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Here are multiples of 5 MOD 12:         GCD(5, 12) = 1 </a:t>
            </a:r>
            <a:endParaRPr/>
          </a:p>
        </p:txBody>
      </p:sp>
      <p:pic>
        <p:nvPicPr>
          <p:cNvPr id="1201" name="Google Shape;1201;p118"/>
          <p:cNvPicPr preferRelativeResize="0"/>
          <p:nvPr/>
        </p:nvPicPr>
        <p:blipFill>
          <a:blip r:embed="rId3">
            <a:alphaModFix/>
          </a:blip>
          <a:stretch>
            <a:fillRect/>
          </a:stretch>
        </p:blipFill>
        <p:spPr>
          <a:xfrm>
            <a:off x="371675" y="2136300"/>
            <a:ext cx="2640874" cy="2640874"/>
          </a:xfrm>
          <a:prstGeom prst="rect">
            <a:avLst/>
          </a:prstGeom>
          <a:noFill/>
          <a:ln>
            <a:noFill/>
          </a:ln>
        </p:spPr>
      </p:pic>
      <p:pic>
        <p:nvPicPr>
          <p:cNvPr id="1202" name="Google Shape;1202;p118"/>
          <p:cNvPicPr preferRelativeResize="0"/>
          <p:nvPr/>
        </p:nvPicPr>
        <p:blipFill>
          <a:blip r:embed="rId4">
            <a:alphaModFix/>
          </a:blip>
          <a:stretch>
            <a:fillRect/>
          </a:stretch>
        </p:blipFill>
        <p:spPr>
          <a:xfrm>
            <a:off x="3263908" y="2136295"/>
            <a:ext cx="2640874" cy="2640874"/>
          </a:xfrm>
          <a:prstGeom prst="rect">
            <a:avLst/>
          </a:prstGeom>
          <a:noFill/>
          <a:ln>
            <a:noFill/>
          </a:ln>
        </p:spPr>
      </p:pic>
      <p:pic>
        <p:nvPicPr>
          <p:cNvPr id="1203" name="Google Shape;1203;p118"/>
          <p:cNvPicPr preferRelativeResize="0"/>
          <p:nvPr/>
        </p:nvPicPr>
        <p:blipFill>
          <a:blip r:embed="rId5">
            <a:alphaModFix/>
          </a:blip>
          <a:stretch>
            <a:fillRect/>
          </a:stretch>
        </p:blipFill>
        <p:spPr>
          <a:xfrm>
            <a:off x="6156120" y="2148633"/>
            <a:ext cx="2616200" cy="2616200"/>
          </a:xfrm>
          <a:prstGeom prst="rect">
            <a:avLst/>
          </a:prstGeom>
          <a:noFill/>
          <a:ln>
            <a:noFill/>
          </a:ln>
        </p:spPr>
      </p:pic>
      <p:pic>
        <p:nvPicPr>
          <p:cNvPr id="1204" name="Google Shape;1204;p118"/>
          <p:cNvPicPr preferRelativeResize="0"/>
          <p:nvPr/>
        </p:nvPicPr>
        <p:blipFill>
          <a:blip r:embed="rId6">
            <a:alphaModFix/>
          </a:blip>
          <a:stretch>
            <a:fillRect/>
          </a:stretch>
        </p:blipFill>
        <p:spPr>
          <a:xfrm>
            <a:off x="371675" y="2136300"/>
            <a:ext cx="2640874" cy="2640874"/>
          </a:xfrm>
          <a:prstGeom prst="rect">
            <a:avLst/>
          </a:prstGeom>
          <a:noFill/>
          <a:ln>
            <a:noFill/>
          </a:ln>
        </p:spPr>
      </p:pic>
      <p:pic>
        <p:nvPicPr>
          <p:cNvPr id="1205" name="Google Shape;1205;p118"/>
          <p:cNvPicPr preferRelativeResize="0"/>
          <p:nvPr/>
        </p:nvPicPr>
        <p:blipFill>
          <a:blip r:embed="rId7">
            <a:alphaModFix/>
          </a:blip>
          <a:stretch>
            <a:fillRect/>
          </a:stretch>
        </p:blipFill>
        <p:spPr>
          <a:xfrm>
            <a:off x="3263908" y="2136295"/>
            <a:ext cx="2640874" cy="2640874"/>
          </a:xfrm>
          <a:prstGeom prst="rect">
            <a:avLst/>
          </a:prstGeom>
          <a:noFill/>
          <a:ln>
            <a:noFill/>
          </a:ln>
        </p:spPr>
      </p:pic>
      <p:pic>
        <p:nvPicPr>
          <p:cNvPr id="1206" name="Google Shape;1206;p118"/>
          <p:cNvPicPr preferRelativeResize="0"/>
          <p:nvPr/>
        </p:nvPicPr>
        <p:blipFill>
          <a:blip r:embed="rId8">
            <a:alphaModFix/>
          </a:blip>
          <a:stretch>
            <a:fillRect/>
          </a:stretch>
        </p:blipFill>
        <p:spPr>
          <a:xfrm>
            <a:off x="6156120" y="2148633"/>
            <a:ext cx="2616200" cy="26162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Finite Fields - Primes</a:t>
            </a:r>
            <a:endParaRPr/>
          </a:p>
        </p:txBody>
      </p:sp>
      <p:sp>
        <p:nvSpPr>
          <p:cNvPr id="1212" name="Google Shape;1212;p1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Okay, so for x to be guaranteed to have a multiplicative inverse it must be coprime to the field size. That is, GCD(x, q) = 1.</a:t>
            </a:r>
            <a:endParaRPr/>
          </a:p>
          <a:p>
            <a:pPr indent="0" lvl="0" marL="0" rtl="0" algn="l">
              <a:spcBef>
                <a:spcPts val="1600"/>
              </a:spcBef>
              <a:spcAft>
                <a:spcPts val="0"/>
              </a:spcAft>
              <a:buNone/>
            </a:pPr>
            <a:r>
              <a:rPr lang="en"/>
              <a:t>This must be true for all elements in the field.</a:t>
            </a:r>
            <a:endParaRPr/>
          </a:p>
          <a:p>
            <a:pPr indent="0" lvl="0" marL="0" rtl="0" algn="l">
              <a:spcBef>
                <a:spcPts val="1600"/>
              </a:spcBef>
              <a:spcAft>
                <a:spcPts val="0"/>
              </a:spcAft>
              <a:buNone/>
            </a:pPr>
            <a:r>
              <a:rPr lang="en"/>
              <a:t>Which numbers are coprime to all numbers less than them? You guessed it!</a:t>
            </a:r>
            <a:endParaRPr/>
          </a:p>
          <a:p>
            <a:pPr indent="0" lvl="0" marL="0" rtl="0" algn="l">
              <a:spcBef>
                <a:spcPts val="1600"/>
              </a:spcBef>
              <a:spcAft>
                <a:spcPts val="1600"/>
              </a:spcAft>
              <a:buNone/>
            </a:pPr>
            <a:r>
              <a:rPr lang="en"/>
              <a:t>Primes!</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1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Integers with all operations modulo a prime are finite and they are fields. Yay!</a:t>
            </a:r>
            <a:endParaRPr/>
          </a:p>
          <a:p>
            <a:pPr indent="0" lvl="0" marL="0" rtl="0" algn="l">
              <a:spcBef>
                <a:spcPts val="1600"/>
              </a:spcBef>
              <a:spcAft>
                <a:spcPts val="0"/>
              </a:spcAft>
              <a:buNone/>
            </a:pPr>
            <a:r>
              <a:rPr lang="en"/>
              <a:t>But integers modulo a prime power (e.g. 2</a:t>
            </a:r>
            <a:r>
              <a:rPr baseline="30000" lang="en"/>
              <a:t>N</a:t>
            </a:r>
            <a:r>
              <a:rPr lang="en"/>
              <a:t>) are also finite and also fields!</a:t>
            </a:r>
            <a:endParaRPr/>
          </a:p>
          <a:p>
            <a:pPr indent="-311150" lvl="0" marL="457200" rtl="0" algn="l">
              <a:spcBef>
                <a:spcPts val="1600"/>
              </a:spcBef>
              <a:spcAft>
                <a:spcPts val="0"/>
              </a:spcAft>
              <a:buSzPts val="1300"/>
              <a:buChar char="●"/>
            </a:pPr>
            <a:r>
              <a:rPr lang="en"/>
              <a:t>2</a:t>
            </a:r>
            <a:r>
              <a:rPr baseline="30000" lang="en"/>
              <a:t>N</a:t>
            </a:r>
            <a:r>
              <a:rPr lang="en"/>
              <a:t> generates a lot of numbers that programmers like, so this is cool.</a:t>
            </a:r>
            <a:endParaRPr/>
          </a:p>
          <a:p>
            <a:pPr indent="0" lvl="0" marL="0" rtl="0" algn="l">
              <a:spcBef>
                <a:spcPts val="1600"/>
              </a:spcBef>
              <a:spcAft>
                <a:spcPts val="0"/>
              </a:spcAft>
              <a:buNone/>
            </a:pPr>
            <a:r>
              <a:rPr lang="en"/>
              <a:t>Prime-power finite fields are commonly called Galois Fields after </a:t>
            </a:r>
            <a:r>
              <a:rPr lang="en" u="sng">
                <a:solidFill>
                  <a:schemeClr val="hlink"/>
                </a:solidFill>
                <a:hlinkClick r:id="rId3"/>
              </a:rPr>
              <a:t>Évariste Galois</a:t>
            </a:r>
            <a:r>
              <a:rPr lang="en"/>
              <a:t>. </a:t>
            </a:r>
            <a:endParaRPr/>
          </a:p>
          <a:p>
            <a:pPr indent="-311150" lvl="0" marL="457200" rtl="0" algn="l">
              <a:spcBef>
                <a:spcPts val="1600"/>
              </a:spcBef>
              <a:spcAft>
                <a:spcPts val="0"/>
              </a:spcAft>
              <a:buSzPts val="1300"/>
              <a:buChar char="●"/>
            </a:pPr>
            <a:r>
              <a:rPr lang="en"/>
              <a:t>Technically finite fields == Galois fields, but I usually see the term "Galois fields" when dealing with fields of size q</a:t>
            </a:r>
            <a:r>
              <a:rPr baseline="30000" lang="en"/>
              <a:t>2+</a:t>
            </a:r>
            <a:r>
              <a:rPr lang="en"/>
              <a:t> and "Finite fields" when dealing with fields of size q</a:t>
            </a:r>
            <a:r>
              <a:rPr baseline="30000" lang="en"/>
              <a:t>1</a:t>
            </a:r>
            <a:r>
              <a:rPr lang="en"/>
              <a:t>.</a:t>
            </a:r>
            <a:endParaRPr/>
          </a:p>
        </p:txBody>
      </p:sp>
      <p:sp>
        <p:nvSpPr>
          <p:cNvPr id="1218" name="Google Shape;1218;p1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Finite Fields - Prime Powers</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1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a:t>
            </a:r>
            <a:endParaRPr/>
          </a:p>
        </p:txBody>
      </p:sp>
      <p:sp>
        <p:nvSpPr>
          <p:cNvPr id="1224" name="Google Shape;1224;p121"/>
          <p:cNvSpPr txBox="1"/>
          <p:nvPr>
            <p:ph idx="1" type="body"/>
          </p:nvPr>
        </p:nvSpPr>
        <p:spPr>
          <a:xfrm>
            <a:off x="1297500" y="1567550"/>
            <a:ext cx="7038900" cy="8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make a field with q</a:t>
            </a:r>
            <a:r>
              <a:rPr baseline="30000" lang="en"/>
              <a:t>N</a:t>
            </a:r>
            <a:r>
              <a:rPr lang="en"/>
              <a:t> elements (also written: GF(2</a:t>
            </a:r>
            <a:r>
              <a:rPr baseline="30000" lang="en"/>
              <a:t>N</a:t>
            </a:r>
            <a:r>
              <a:rPr lang="en"/>
              <a:t>)? Do we still mod? Let's try with 2</a:t>
            </a:r>
            <a:r>
              <a:rPr baseline="30000" lang="en"/>
              <a:t>2</a:t>
            </a:r>
            <a:r>
              <a:rPr lang="en"/>
              <a:t>...</a:t>
            </a:r>
            <a:endParaRPr/>
          </a:p>
          <a:p>
            <a:pPr indent="0" lvl="0" marL="0" rtl="0" algn="l">
              <a:spcBef>
                <a:spcPts val="1600"/>
              </a:spcBef>
              <a:spcAft>
                <a:spcPts val="0"/>
              </a:spcAft>
              <a:buNone/>
            </a:pPr>
            <a:r>
              <a:rPr lang="en"/>
              <a:t>Elements: {0, 1, 2, 3}</a:t>
            </a:r>
            <a:endParaRPr/>
          </a:p>
          <a:p>
            <a:pPr indent="0" lvl="0" marL="0" rtl="0" algn="l">
              <a:spcBef>
                <a:spcPts val="1600"/>
              </a:spcBef>
              <a:spcAft>
                <a:spcPts val="1600"/>
              </a:spcAft>
              <a:buNone/>
            </a:pPr>
            <a:r>
              <a:t/>
            </a:r>
            <a:endParaRPr/>
          </a:p>
        </p:txBody>
      </p:sp>
      <p:sp>
        <p:nvSpPr>
          <p:cNvPr id="1225" name="Google Shape;1225;p121"/>
          <p:cNvSpPr txBox="1"/>
          <p:nvPr/>
        </p:nvSpPr>
        <p:spPr>
          <a:xfrm>
            <a:off x="1297500" y="2571750"/>
            <a:ext cx="2818200" cy="160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Multiplication</a:t>
            </a:r>
            <a:r>
              <a:rPr lang="en" sz="1300">
                <a:solidFill>
                  <a:schemeClr val="lt1"/>
                </a:solidFill>
                <a:latin typeface="Lato"/>
                <a:ea typeface="Lato"/>
                <a:cs typeface="Lato"/>
                <a:sym typeface="Lato"/>
              </a:rPr>
              <a:t>: * MOD 4</a:t>
            </a:r>
            <a:endParaRPr sz="1300">
              <a:solidFill>
                <a:schemeClr val="lt1"/>
              </a:solidFill>
              <a:latin typeface="Lato"/>
              <a:ea typeface="Lato"/>
              <a:cs typeface="Lato"/>
              <a:sym typeface="Lato"/>
            </a:endParaRPr>
          </a:p>
          <a:p>
            <a:pPr indent="-311150" lvl="0" marL="457200" rtl="0" algn="l">
              <a:lnSpc>
                <a:spcPct val="115000"/>
              </a:lnSpc>
              <a:spcBef>
                <a:spcPts val="1600"/>
              </a:spcBef>
              <a:spcAft>
                <a:spcPts val="0"/>
              </a:spcAft>
              <a:buClr>
                <a:schemeClr val="lt1"/>
              </a:buClr>
              <a:buSzPts val="1300"/>
              <a:buFont typeface="Lato"/>
              <a:buChar char="●"/>
            </a:pPr>
            <a:r>
              <a:rPr lang="en" sz="1300">
                <a:solidFill>
                  <a:schemeClr val="lt1"/>
                </a:solidFill>
                <a:latin typeface="Lato"/>
                <a:ea typeface="Lato"/>
                <a:cs typeface="Lato"/>
                <a:sym typeface="Lato"/>
              </a:rPr>
              <a:t>1*2 MOD 4 = 2</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2*2 MOD 4 = 4 MOD 4 = 0</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2*3 MOD 4 = 6 MOD 4 = 2</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3*2 MOD 4 = 6 MOD 4 = 2</a:t>
            </a:r>
            <a:endParaRPr sz="1300">
              <a:solidFill>
                <a:schemeClr val="lt1"/>
              </a:solidFill>
              <a:latin typeface="Lato"/>
              <a:ea typeface="Lato"/>
              <a:cs typeface="Lato"/>
              <a:sym typeface="Lato"/>
            </a:endParaRPr>
          </a:p>
          <a:p>
            <a:pPr indent="0" lvl="0" marL="457200" rtl="0" algn="l">
              <a:lnSpc>
                <a:spcPct val="115000"/>
              </a:lnSpc>
              <a:spcBef>
                <a:spcPts val="1600"/>
              </a:spcBef>
              <a:spcAft>
                <a:spcPts val="1600"/>
              </a:spcAft>
              <a:buNone/>
            </a:pPr>
            <a:r>
              <a:t/>
            </a:r>
            <a:endParaRPr sz="1300">
              <a:solidFill>
                <a:schemeClr val="lt1"/>
              </a:solidFill>
              <a:latin typeface="Lato"/>
              <a:ea typeface="Lato"/>
              <a:cs typeface="Lato"/>
              <a:sym typeface="Lato"/>
            </a:endParaRPr>
          </a:p>
        </p:txBody>
      </p:sp>
      <p:sp>
        <p:nvSpPr>
          <p:cNvPr id="1226" name="Google Shape;1226;p121"/>
          <p:cNvSpPr txBox="1"/>
          <p:nvPr/>
        </p:nvSpPr>
        <p:spPr>
          <a:xfrm>
            <a:off x="1232475" y="4124650"/>
            <a:ext cx="6630600" cy="7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Uh oh... What's the multiplicative inverse of 2? i.e. what X exists such that 2*X = 1? If we don't have a multiplicative inverse it's not a field!</a:t>
            </a:r>
            <a:endParaRPr>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Mappings</a:t>
            </a:r>
            <a:endParaRPr/>
          </a:p>
        </p:txBody>
      </p:sp>
      <p:sp>
        <p:nvSpPr>
          <p:cNvPr id="208" name="Google Shape;208;p2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Mappings have three sets:</a:t>
            </a:r>
            <a:endParaRPr/>
          </a:p>
          <a:p>
            <a:pPr indent="-311150" lvl="0" marL="457200" rtl="0" algn="l">
              <a:spcBef>
                <a:spcPts val="1600"/>
              </a:spcBef>
              <a:spcAft>
                <a:spcPts val="0"/>
              </a:spcAft>
              <a:buSzPts val="1300"/>
              <a:buChar char="●"/>
            </a:pPr>
            <a:r>
              <a:rPr lang="en"/>
              <a:t>Domain, this is the set that is mapped from. In our case, it's the set of all possible messages or </a:t>
            </a:r>
            <a:r>
              <a:rPr lang="en"/>
              <a:t>Σ</a:t>
            </a:r>
            <a:r>
              <a:rPr baseline="30000" lang="en"/>
              <a:t>K</a:t>
            </a:r>
            <a:endParaRPr baseline="30000"/>
          </a:p>
          <a:p>
            <a:pPr indent="-311150" lvl="0" marL="457200" rtl="0" algn="l">
              <a:spcBef>
                <a:spcPts val="0"/>
              </a:spcBef>
              <a:spcAft>
                <a:spcPts val="0"/>
              </a:spcAft>
              <a:buSzPts val="1300"/>
              <a:buChar char="●"/>
            </a:pPr>
            <a:r>
              <a:rPr lang="en"/>
              <a:t>Co-Domain, this is the set of possible elements that could be mapped to (but aren't necessarily). In our case, it's the set of all possible codewords, or Σ</a:t>
            </a:r>
            <a:r>
              <a:rPr baseline="30000" lang="en"/>
              <a:t>N</a:t>
            </a:r>
            <a:endParaRPr/>
          </a:p>
          <a:p>
            <a:pPr indent="-311150" lvl="0" marL="457200" rtl="0" algn="l">
              <a:spcBef>
                <a:spcPts val="0"/>
              </a:spcBef>
              <a:spcAft>
                <a:spcPts val="0"/>
              </a:spcAft>
              <a:buSzPts val="1300"/>
              <a:buChar char="●"/>
            </a:pPr>
            <a:r>
              <a:rPr lang="en"/>
              <a:t>Range, this is the non-proper subset of the co-domain that </a:t>
            </a:r>
            <a:r>
              <a:rPr i="1" lang="en"/>
              <a:t>is</a:t>
            </a:r>
            <a:r>
              <a:rPr lang="en"/>
              <a:t> mapped to. In our case, it's the set of codewords actually mapped to.</a:t>
            </a:r>
            <a:endParaRPr/>
          </a:p>
          <a:p>
            <a:pPr indent="0" lvl="0" marL="0" rtl="0" algn="l">
              <a:spcBef>
                <a:spcPts val="1600"/>
              </a:spcBef>
              <a:spcAft>
                <a:spcPts val="0"/>
              </a:spcAft>
              <a:buNone/>
            </a:pPr>
            <a:r>
              <a:rPr lang="en"/>
              <a:t>Injective means that:</a:t>
            </a:r>
            <a:endParaRPr/>
          </a:p>
          <a:p>
            <a:pPr indent="-311150" lvl="0" marL="457200" rtl="0" algn="l">
              <a:spcBef>
                <a:spcPts val="1600"/>
              </a:spcBef>
              <a:spcAft>
                <a:spcPts val="0"/>
              </a:spcAft>
              <a:buSzPts val="1300"/>
              <a:buChar char="●"/>
            </a:pPr>
            <a:r>
              <a:rPr lang="en"/>
              <a:t>E</a:t>
            </a:r>
            <a:r>
              <a:rPr lang="en"/>
              <a:t>very element in the domain is mapped </a:t>
            </a:r>
            <a:r>
              <a:rPr i="1" lang="en"/>
              <a:t>from</a:t>
            </a:r>
            <a:endParaRPr/>
          </a:p>
          <a:p>
            <a:pPr indent="-311150" lvl="0" marL="457200" rtl="0" algn="l">
              <a:spcBef>
                <a:spcPts val="0"/>
              </a:spcBef>
              <a:spcAft>
                <a:spcPts val="0"/>
              </a:spcAft>
              <a:buSzPts val="1300"/>
              <a:buChar char="●"/>
            </a:pPr>
            <a:r>
              <a:rPr lang="en"/>
              <a:t>Not necessarily every element in the co-domain is mapped </a:t>
            </a:r>
            <a:r>
              <a:rPr i="1" lang="en"/>
              <a:t>to</a:t>
            </a:r>
            <a:r>
              <a:rPr lang="en"/>
              <a:t>.</a:t>
            </a:r>
            <a:endParaRPr/>
          </a:p>
          <a:p>
            <a:pPr indent="-298450" lvl="1" marL="914400" rtl="0" algn="l">
              <a:spcBef>
                <a:spcPts val="0"/>
              </a:spcBef>
              <a:spcAft>
                <a:spcPts val="0"/>
              </a:spcAft>
              <a:buSzPts val="1100"/>
              <a:buChar char="○"/>
            </a:pPr>
            <a:r>
              <a:rPr lang="en"/>
              <a:t>Which is the same as saying the range can be smaller than the co-domain.</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a:t>
            </a:r>
            <a:endParaRPr/>
          </a:p>
        </p:txBody>
      </p:sp>
      <p:sp>
        <p:nvSpPr>
          <p:cNvPr id="1232" name="Google Shape;1232;p122"/>
          <p:cNvSpPr txBox="1"/>
          <p:nvPr>
            <p:ph idx="1" type="body"/>
          </p:nvPr>
        </p:nvSpPr>
        <p:spPr>
          <a:xfrm>
            <a:off x="1297500" y="1567550"/>
            <a:ext cx="7038900" cy="330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make a field with 2</a:t>
            </a:r>
            <a:r>
              <a:rPr baseline="30000" lang="en"/>
              <a:t>2</a:t>
            </a:r>
            <a:r>
              <a:rPr lang="en"/>
              <a:t>? Here's a crazy idea... what if we just pretend it's 2 separate field elements of size 2?</a:t>
            </a:r>
            <a:endParaRPr/>
          </a:p>
          <a:p>
            <a:pPr indent="0" lvl="0" marL="0" rtl="0" algn="l">
              <a:spcBef>
                <a:spcPts val="1600"/>
              </a:spcBef>
              <a:spcAft>
                <a:spcPts val="0"/>
              </a:spcAft>
              <a:buNone/>
            </a:pPr>
            <a:r>
              <a:rPr lang="en"/>
              <a:t>So our elements {0, 1, 2, 3} become:</a:t>
            </a:r>
            <a:endParaRPr/>
          </a:p>
          <a:p>
            <a:pPr indent="-311150" lvl="0" marL="457200" rtl="0" algn="l">
              <a:spcBef>
                <a:spcPts val="1600"/>
              </a:spcBef>
              <a:spcAft>
                <a:spcPts val="0"/>
              </a:spcAft>
              <a:buSzPts val="1300"/>
              <a:buChar char="●"/>
            </a:pPr>
            <a:r>
              <a:rPr lang="en"/>
              <a:t>0:  </a:t>
            </a:r>
            <a:br>
              <a:rPr lang="en"/>
            </a:br>
            <a:endParaRPr/>
          </a:p>
          <a:p>
            <a:pPr indent="-311150" lvl="0" marL="457200" rtl="0" algn="l">
              <a:spcBef>
                <a:spcPts val="0"/>
              </a:spcBef>
              <a:spcAft>
                <a:spcPts val="0"/>
              </a:spcAft>
              <a:buSzPts val="1300"/>
              <a:buChar char="●"/>
            </a:pPr>
            <a:r>
              <a:rPr lang="en"/>
              <a:t>1:</a:t>
            </a:r>
            <a:br>
              <a:rPr lang="en"/>
            </a:br>
            <a:endParaRPr/>
          </a:p>
          <a:p>
            <a:pPr indent="-311150" lvl="0" marL="457200" rtl="0" algn="l">
              <a:spcBef>
                <a:spcPts val="0"/>
              </a:spcBef>
              <a:spcAft>
                <a:spcPts val="0"/>
              </a:spcAft>
              <a:buSzPts val="1300"/>
              <a:buChar char="●"/>
            </a:pPr>
            <a:r>
              <a:rPr lang="en"/>
              <a:t>2:</a:t>
            </a:r>
            <a:br>
              <a:rPr lang="en"/>
            </a:br>
            <a:endParaRPr/>
          </a:p>
          <a:p>
            <a:pPr indent="-311150" lvl="0" marL="457200" rtl="0" algn="l">
              <a:spcBef>
                <a:spcPts val="0"/>
              </a:spcBef>
              <a:spcAft>
                <a:spcPts val="0"/>
              </a:spcAft>
              <a:buSzPts val="1300"/>
              <a:buChar char="●"/>
            </a:pPr>
            <a:r>
              <a:rPr lang="en"/>
              <a:t>3:</a:t>
            </a:r>
            <a:endParaRPr/>
          </a:p>
          <a:p>
            <a:pPr indent="0" lvl="0" marL="0" rtl="0" algn="l">
              <a:spcBef>
                <a:spcPts val="1600"/>
              </a:spcBef>
              <a:spcAft>
                <a:spcPts val="1600"/>
              </a:spcAft>
              <a:buNone/>
            </a:pPr>
            <a:r>
              <a:t/>
            </a:r>
            <a:endParaRPr/>
          </a:p>
        </p:txBody>
      </p:sp>
      <p:graphicFrame>
        <p:nvGraphicFramePr>
          <p:cNvPr id="1233" name="Google Shape;1233;p122"/>
          <p:cNvGraphicFramePr/>
          <p:nvPr/>
        </p:nvGraphicFramePr>
        <p:xfrm>
          <a:off x="2109725" y="2662115"/>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r>
            </a:tbl>
          </a:graphicData>
        </a:graphic>
      </p:graphicFrame>
      <p:graphicFrame>
        <p:nvGraphicFramePr>
          <p:cNvPr id="1234" name="Google Shape;1234;p122"/>
          <p:cNvGraphicFramePr/>
          <p:nvPr/>
        </p:nvGraphicFramePr>
        <p:xfrm>
          <a:off x="2109725" y="3118540"/>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r>
            </a:tbl>
          </a:graphicData>
        </a:graphic>
      </p:graphicFrame>
      <p:graphicFrame>
        <p:nvGraphicFramePr>
          <p:cNvPr id="1235" name="Google Shape;1235;p122"/>
          <p:cNvGraphicFramePr/>
          <p:nvPr/>
        </p:nvGraphicFramePr>
        <p:xfrm>
          <a:off x="2109725" y="3574965"/>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r>
            </a:tbl>
          </a:graphicData>
        </a:graphic>
      </p:graphicFrame>
      <p:graphicFrame>
        <p:nvGraphicFramePr>
          <p:cNvPr id="1236" name="Google Shape;1236;p122"/>
          <p:cNvGraphicFramePr/>
          <p:nvPr/>
        </p:nvGraphicFramePr>
        <p:xfrm>
          <a:off x="2109725" y="4031390"/>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r>
            </a:tbl>
          </a:graphicData>
        </a:graphic>
      </p:graphicFrame>
      <p:sp>
        <p:nvSpPr>
          <p:cNvPr id="1237" name="Google Shape;1237;p122"/>
          <p:cNvSpPr txBox="1"/>
          <p:nvPr/>
        </p:nvSpPr>
        <p:spPr>
          <a:xfrm>
            <a:off x="4436875" y="2925050"/>
            <a:ext cx="25635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This might seem familiar...</a:t>
            </a:r>
            <a:endParaRPr>
              <a:solidFill>
                <a:srgbClr val="FFFFFF"/>
              </a:solidFill>
              <a:latin typeface="Lato"/>
              <a:ea typeface="Lato"/>
              <a:cs typeface="Lato"/>
              <a:sym typeface="Lato"/>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 - Addition</a:t>
            </a:r>
            <a:endParaRPr/>
          </a:p>
        </p:txBody>
      </p:sp>
      <p:sp>
        <p:nvSpPr>
          <p:cNvPr id="1243" name="Google Shape;1243;p123"/>
          <p:cNvSpPr txBox="1"/>
          <p:nvPr>
            <p:ph idx="1" type="body"/>
          </p:nvPr>
        </p:nvSpPr>
        <p:spPr>
          <a:xfrm>
            <a:off x="1297500" y="1567550"/>
            <a:ext cx="7038900" cy="100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do addition with our new elements? Well, each element just maps to 2 different elements, so add them independently the way we did before, + MOD 2 ?</a:t>
            </a:r>
            <a:endParaRPr/>
          </a:p>
          <a:p>
            <a:pPr indent="0" lvl="0" marL="0" rtl="0" algn="l">
              <a:spcBef>
                <a:spcPts val="1600"/>
              </a:spcBef>
              <a:spcAft>
                <a:spcPts val="0"/>
              </a:spcAft>
              <a:buNone/>
            </a:pPr>
            <a:r>
              <a:rPr lang="en"/>
              <a:t>So our elements {0, 1, 2, 3} become:</a:t>
            </a:r>
            <a:endParaRPr/>
          </a:p>
          <a:p>
            <a:pPr indent="-311150" lvl="0" marL="457200" rtl="0" algn="l">
              <a:spcBef>
                <a:spcPts val="1600"/>
              </a:spcBef>
              <a:spcAft>
                <a:spcPts val="0"/>
              </a:spcAft>
              <a:buSzPts val="1300"/>
              <a:buChar char="●"/>
            </a:pPr>
            <a:r>
              <a:rPr lang="en"/>
              <a:t>0:  </a:t>
            </a:r>
            <a:br>
              <a:rPr lang="en"/>
            </a:br>
            <a:endParaRPr/>
          </a:p>
          <a:p>
            <a:pPr indent="-311150" lvl="0" marL="457200" rtl="0" algn="l">
              <a:spcBef>
                <a:spcPts val="0"/>
              </a:spcBef>
              <a:spcAft>
                <a:spcPts val="0"/>
              </a:spcAft>
              <a:buSzPts val="1300"/>
              <a:buChar char="●"/>
            </a:pPr>
            <a:r>
              <a:rPr lang="en"/>
              <a:t>1:</a:t>
            </a:r>
            <a:br>
              <a:rPr lang="en"/>
            </a:br>
            <a:endParaRPr/>
          </a:p>
          <a:p>
            <a:pPr indent="-311150" lvl="0" marL="457200" rtl="0" algn="l">
              <a:spcBef>
                <a:spcPts val="0"/>
              </a:spcBef>
              <a:spcAft>
                <a:spcPts val="0"/>
              </a:spcAft>
              <a:buSzPts val="1300"/>
              <a:buChar char="●"/>
            </a:pPr>
            <a:r>
              <a:rPr lang="en"/>
              <a:t>2:</a:t>
            </a:r>
            <a:br>
              <a:rPr lang="en"/>
            </a:br>
            <a:endParaRPr/>
          </a:p>
          <a:p>
            <a:pPr indent="-311150" lvl="0" marL="457200" rtl="0" algn="l">
              <a:spcBef>
                <a:spcPts val="0"/>
              </a:spcBef>
              <a:spcAft>
                <a:spcPts val="0"/>
              </a:spcAft>
              <a:buSzPts val="1300"/>
              <a:buChar char="●"/>
            </a:pPr>
            <a:r>
              <a:rPr lang="en"/>
              <a:t>3:</a:t>
            </a:r>
            <a:endParaRPr/>
          </a:p>
          <a:p>
            <a:pPr indent="0" lvl="0" marL="0" rtl="0" algn="l">
              <a:spcBef>
                <a:spcPts val="1600"/>
              </a:spcBef>
              <a:spcAft>
                <a:spcPts val="1600"/>
              </a:spcAft>
              <a:buNone/>
            </a:pPr>
            <a:r>
              <a:t/>
            </a:r>
            <a:endParaRPr/>
          </a:p>
        </p:txBody>
      </p:sp>
      <p:graphicFrame>
        <p:nvGraphicFramePr>
          <p:cNvPr id="1244" name="Google Shape;1244;p123"/>
          <p:cNvGraphicFramePr/>
          <p:nvPr/>
        </p:nvGraphicFramePr>
        <p:xfrm>
          <a:off x="2109725" y="2662115"/>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r>
            </a:tbl>
          </a:graphicData>
        </a:graphic>
      </p:graphicFrame>
      <p:graphicFrame>
        <p:nvGraphicFramePr>
          <p:cNvPr id="1245" name="Google Shape;1245;p123"/>
          <p:cNvGraphicFramePr/>
          <p:nvPr/>
        </p:nvGraphicFramePr>
        <p:xfrm>
          <a:off x="2109725" y="3118540"/>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r>
            </a:tbl>
          </a:graphicData>
        </a:graphic>
      </p:graphicFrame>
      <p:graphicFrame>
        <p:nvGraphicFramePr>
          <p:cNvPr id="1246" name="Google Shape;1246;p123"/>
          <p:cNvGraphicFramePr/>
          <p:nvPr/>
        </p:nvGraphicFramePr>
        <p:xfrm>
          <a:off x="2109725" y="3574965"/>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r>
            </a:tbl>
          </a:graphicData>
        </a:graphic>
      </p:graphicFrame>
      <p:graphicFrame>
        <p:nvGraphicFramePr>
          <p:cNvPr id="1247" name="Google Shape;1247;p123"/>
          <p:cNvGraphicFramePr/>
          <p:nvPr/>
        </p:nvGraphicFramePr>
        <p:xfrm>
          <a:off x="2109725" y="4031390"/>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r>
            </a:tbl>
          </a:graphicData>
        </a:graphic>
      </p:graphicFrame>
      <p:sp>
        <p:nvSpPr>
          <p:cNvPr id="1248" name="Google Shape;1248;p123"/>
          <p:cNvSpPr txBox="1"/>
          <p:nvPr/>
        </p:nvSpPr>
        <p:spPr>
          <a:xfrm>
            <a:off x="3434475" y="2711425"/>
            <a:ext cx="534000" cy="10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  2</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+3</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=1</a:t>
            </a:r>
            <a:endParaRPr>
              <a:solidFill>
                <a:srgbClr val="FFFFFF"/>
              </a:solidFill>
              <a:latin typeface="Lato"/>
              <a:ea typeface="Lato"/>
              <a:cs typeface="Lato"/>
              <a:sym typeface="Lato"/>
            </a:endParaRPr>
          </a:p>
        </p:txBody>
      </p:sp>
      <p:graphicFrame>
        <p:nvGraphicFramePr>
          <p:cNvPr id="1249" name="Google Shape;1249;p123"/>
          <p:cNvGraphicFramePr/>
          <p:nvPr/>
        </p:nvGraphicFramePr>
        <p:xfrm>
          <a:off x="4201200" y="2711415"/>
          <a:ext cx="3000000" cy="3000000"/>
        </p:xfrm>
        <a:graphic>
          <a:graphicData uri="http://schemas.openxmlformats.org/drawingml/2006/table">
            <a:tbl>
              <a:tblPr>
                <a:noFill/>
                <a:tableStyleId>{1072CF12-D6C4-4AEE-8197-C99BCB22DA97}</a:tableStyleId>
              </a:tblPr>
              <a:tblGrid>
                <a:gridCol w="255225"/>
                <a:gridCol w="255225"/>
                <a:gridCol w="255225"/>
              </a:tblGrid>
              <a:tr h="287350">
                <a:tc>
                  <a:txBody>
                    <a:bodyPr/>
                    <a:lstStyle/>
                    <a:p>
                      <a:pPr indent="0" lvl="0" marL="0" rtl="0" algn="ctr">
                        <a:spcBef>
                          <a:spcPts val="0"/>
                        </a:spcBef>
                        <a:spcAft>
                          <a:spcPts val="0"/>
                        </a:spcAft>
                        <a:buNone/>
                      </a:pPr>
                      <a:r>
                        <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r>
              <a:tr h="287350">
                <a:tc>
                  <a:txBody>
                    <a:bodyPr/>
                    <a:lstStyle/>
                    <a:p>
                      <a:pPr indent="0" lvl="0" marL="0" rtl="0" algn="ctr">
                        <a:spcBef>
                          <a:spcPts val="0"/>
                        </a:spcBef>
                        <a:spcAft>
                          <a:spcPts val="0"/>
                        </a:spcAft>
                        <a:buNone/>
                      </a:pPr>
                      <a:r>
                        <a:rPr lang="en" sz="1100">
                          <a:solidFill>
                            <a:srgbClr val="FFFFFF"/>
                          </a:solidFill>
                        </a:rPr>
                        <a:t>+</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r>
              <a:tr h="287350">
                <a:tc>
                  <a:txBody>
                    <a:bodyPr/>
                    <a:lstStyle/>
                    <a:p>
                      <a:pPr indent="0" lvl="0" marL="0" rtl="0" algn="ctr">
                        <a:spcBef>
                          <a:spcPts val="0"/>
                        </a:spcBef>
                        <a:spcAft>
                          <a:spcPts val="0"/>
                        </a:spcAft>
                        <a:buNone/>
                      </a:pPr>
                      <a:r>
                        <a:rPr lang="en" sz="1100">
                          <a:solidFill>
                            <a:srgbClr val="FFFFFF"/>
                          </a:solidFill>
                        </a:rPr>
                        <a:t>=</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r>
            </a:tbl>
          </a:graphicData>
        </a:graphic>
      </p:graphicFrame>
      <p:sp>
        <p:nvSpPr>
          <p:cNvPr id="1250" name="Google Shape;1250;p123"/>
          <p:cNvSpPr txBox="1"/>
          <p:nvPr/>
        </p:nvSpPr>
        <p:spPr>
          <a:xfrm>
            <a:off x="5608150" y="2700625"/>
            <a:ext cx="534000" cy="10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  1</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+3</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=2</a:t>
            </a:r>
            <a:endParaRPr>
              <a:solidFill>
                <a:srgbClr val="FFFFFF"/>
              </a:solidFill>
              <a:latin typeface="Lato"/>
              <a:ea typeface="Lato"/>
              <a:cs typeface="Lato"/>
              <a:sym typeface="Lato"/>
            </a:endParaRPr>
          </a:p>
        </p:txBody>
      </p:sp>
      <p:graphicFrame>
        <p:nvGraphicFramePr>
          <p:cNvPr id="1251" name="Google Shape;1251;p123"/>
          <p:cNvGraphicFramePr/>
          <p:nvPr/>
        </p:nvGraphicFramePr>
        <p:xfrm>
          <a:off x="6374875" y="2700615"/>
          <a:ext cx="3000000" cy="3000000"/>
        </p:xfrm>
        <a:graphic>
          <a:graphicData uri="http://schemas.openxmlformats.org/drawingml/2006/table">
            <a:tbl>
              <a:tblPr>
                <a:noFill/>
                <a:tableStyleId>{1072CF12-D6C4-4AEE-8197-C99BCB22DA97}</a:tableStyleId>
              </a:tblPr>
              <a:tblGrid>
                <a:gridCol w="255225"/>
                <a:gridCol w="255225"/>
                <a:gridCol w="255225"/>
              </a:tblGrid>
              <a:tr h="287350">
                <a:tc>
                  <a:txBody>
                    <a:bodyPr/>
                    <a:lstStyle/>
                    <a:p>
                      <a:pPr indent="0" lvl="0" marL="0" rtl="0" algn="ctr">
                        <a:spcBef>
                          <a:spcPts val="0"/>
                        </a:spcBef>
                        <a:spcAft>
                          <a:spcPts val="0"/>
                        </a:spcAft>
                        <a:buNone/>
                      </a:pPr>
                      <a:r>
                        <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r>
              <a:tr h="287350">
                <a:tc>
                  <a:txBody>
                    <a:bodyPr/>
                    <a:lstStyle/>
                    <a:p>
                      <a:pPr indent="0" lvl="0" marL="0" rtl="0" algn="ctr">
                        <a:spcBef>
                          <a:spcPts val="0"/>
                        </a:spcBef>
                        <a:spcAft>
                          <a:spcPts val="0"/>
                        </a:spcAft>
                        <a:buNone/>
                      </a:pPr>
                      <a:r>
                        <a:rPr lang="en" sz="1100">
                          <a:solidFill>
                            <a:srgbClr val="FFFFFF"/>
                          </a:solidFill>
                        </a:rPr>
                        <a:t>+</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r>
              <a:tr h="287350">
                <a:tc>
                  <a:txBody>
                    <a:bodyPr/>
                    <a:lstStyle/>
                    <a:p>
                      <a:pPr indent="0" lvl="0" marL="0" rtl="0" algn="ctr">
                        <a:spcBef>
                          <a:spcPts val="0"/>
                        </a:spcBef>
                        <a:spcAft>
                          <a:spcPts val="0"/>
                        </a:spcAft>
                        <a:buNone/>
                      </a:pPr>
                      <a:r>
                        <a:rPr lang="en" sz="1100">
                          <a:solidFill>
                            <a:srgbClr val="FFFFFF"/>
                          </a:solidFill>
                        </a:rPr>
                        <a:t>=</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r>
            </a:tbl>
          </a:graphicData>
        </a:graphic>
      </p:graphicFrame>
      <p:sp>
        <p:nvSpPr>
          <p:cNvPr id="1252" name="Google Shape;1252;p123"/>
          <p:cNvSpPr txBox="1"/>
          <p:nvPr/>
        </p:nvSpPr>
        <p:spPr>
          <a:xfrm>
            <a:off x="3130475" y="4083575"/>
            <a:ext cx="4855800" cy="7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It's like normal addition, but now when we go "over" (i.e. 1+1 = 2) there's no carry as we just do MOD within the single element...so let's call it carryless addition.</a:t>
            </a:r>
            <a:endParaRPr>
              <a:solidFill>
                <a:srgbClr val="FFFFFF"/>
              </a:solidFill>
              <a:latin typeface="Lato"/>
              <a:ea typeface="Lato"/>
              <a:cs typeface="Lato"/>
              <a:sym typeface="Lato"/>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1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 - Addition Table</a:t>
            </a:r>
            <a:endParaRPr/>
          </a:p>
        </p:txBody>
      </p:sp>
      <p:graphicFrame>
        <p:nvGraphicFramePr>
          <p:cNvPr id="1258" name="Google Shape;1258;p124"/>
          <p:cNvGraphicFramePr/>
          <p:nvPr/>
        </p:nvGraphicFramePr>
        <p:xfrm>
          <a:off x="3435900" y="2482000"/>
          <a:ext cx="3000000" cy="3000000"/>
        </p:xfrm>
        <a:graphic>
          <a:graphicData uri="http://schemas.openxmlformats.org/drawingml/2006/table">
            <a:tbl>
              <a:tblPr>
                <a:noFill/>
                <a:tableStyleId>{1072CF12-D6C4-4AEE-8197-C99BCB22DA97}</a:tableStyleId>
              </a:tblPr>
              <a:tblGrid>
                <a:gridCol w="522625"/>
                <a:gridCol w="522625"/>
                <a:gridCol w="522625"/>
                <a:gridCol w="522625"/>
                <a:gridCol w="522625"/>
              </a:tblGrid>
              <a:tr h="304475">
                <a:tc>
                  <a:txBody>
                    <a:bodyPr/>
                    <a:lstStyle/>
                    <a:p>
                      <a:pPr indent="0" lvl="0" marL="0" rtl="0" algn="ctr">
                        <a:spcBef>
                          <a:spcPts val="0"/>
                        </a:spcBef>
                        <a:spcAft>
                          <a:spcPts val="0"/>
                        </a:spcAft>
                        <a:buNone/>
                      </a:pPr>
                      <a:r>
                        <a:rPr lang="en">
                          <a:solidFill>
                            <a:srgbClr val="FFFFFF"/>
                          </a:solidFill>
                        </a:rPr>
                        <a:t>+</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FFFFFF"/>
                          </a:solidFill>
                        </a:rPr>
                        <a:t>2</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FFFFFF"/>
                          </a:solidFill>
                        </a:rPr>
                        <a:t>3</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044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lnT cap="flat" cmpd="sng" w="2857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lnT cap="flat" cmpd="sng" w="2857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FFFFFF"/>
                          </a:solidFill>
                        </a:rPr>
                        <a:t>2</a:t>
                      </a:r>
                      <a:endParaRPr>
                        <a:solidFill>
                          <a:srgbClr val="FFFFFF"/>
                        </a:solidFill>
                      </a:endParaRPr>
                    </a:p>
                  </a:txBody>
                  <a:tcPr marT="91425" marB="91425" marR="91425" marL="91425">
                    <a:lnT cap="flat" cmpd="sng" w="2857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FFFFFF"/>
                          </a:solidFill>
                        </a:rPr>
                        <a:t>3</a:t>
                      </a:r>
                      <a:endParaRPr>
                        <a:solidFill>
                          <a:srgbClr val="FFFFFF"/>
                        </a:solidFill>
                      </a:endParaRPr>
                    </a:p>
                  </a:txBody>
                  <a:tcPr marT="91425" marB="91425" marR="91425" marL="91425">
                    <a:lnT cap="flat" cmpd="sng" w="28575">
                      <a:solidFill>
                        <a:srgbClr val="9E9E9E"/>
                      </a:solidFill>
                      <a:prstDash val="solid"/>
                      <a:round/>
                      <a:headEnd len="sm" w="sm" type="none"/>
                      <a:tailEnd len="sm" w="sm" type="none"/>
                    </a:lnT>
                  </a:tcPr>
                </a:tc>
              </a:tr>
              <a:tr h="30447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3</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2</a:t>
                      </a:r>
                      <a:endParaRPr>
                        <a:solidFill>
                          <a:srgbClr val="FFFFFF"/>
                        </a:solidFill>
                      </a:endParaRPr>
                    </a:p>
                  </a:txBody>
                  <a:tcPr marT="91425" marB="91425" marR="91425" marL="91425"/>
                </a:tc>
              </a:tr>
              <a:tr h="304475">
                <a:tc>
                  <a:txBody>
                    <a:bodyPr/>
                    <a:lstStyle/>
                    <a:p>
                      <a:pPr indent="0" lvl="0" marL="0" rtl="0" algn="ctr">
                        <a:spcBef>
                          <a:spcPts val="0"/>
                        </a:spcBef>
                        <a:spcAft>
                          <a:spcPts val="0"/>
                        </a:spcAft>
                        <a:buNone/>
                      </a:pPr>
                      <a:r>
                        <a:rPr lang="en">
                          <a:solidFill>
                            <a:srgbClr val="FFFFFF"/>
                          </a:solidFill>
                        </a:rPr>
                        <a:t>2</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FFFFFF"/>
                          </a:solidFill>
                        </a:rPr>
                        <a:t>2</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a:solidFill>
                            <a:srgbClr val="FFFFFF"/>
                          </a:solidFill>
                        </a:rPr>
                        <a:t>3</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r>
              <a:tr h="304475">
                <a:tc>
                  <a:txBody>
                    <a:bodyPr/>
                    <a:lstStyle/>
                    <a:p>
                      <a:pPr indent="0" lvl="0" marL="0" rtl="0" algn="ctr">
                        <a:spcBef>
                          <a:spcPts val="0"/>
                        </a:spcBef>
                        <a:spcAft>
                          <a:spcPts val="0"/>
                        </a:spcAft>
                        <a:buNone/>
                      </a:pPr>
                      <a:r>
                        <a:rPr lang="en">
                          <a:solidFill>
                            <a:srgbClr val="FFFFFF"/>
                          </a:solidFill>
                        </a:rPr>
                        <a:t>3</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FFFFFF"/>
                          </a:solidFill>
                        </a:rPr>
                        <a:t>3</a:t>
                      </a:r>
                      <a:endParaRPr>
                        <a:solidFill>
                          <a:srgbClr val="FFFFFF"/>
                        </a:solidFill>
                      </a:endParaRPr>
                    </a:p>
                  </a:txBody>
                  <a:tcPr marT="91425" marB="91425" marR="91425" marL="91425">
                    <a:lnL cap="flat" cmpd="sng" w="2857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a:solidFill>
                            <a:srgbClr val="FFFFFF"/>
                          </a:solidFill>
                        </a:rPr>
                        <a:t>2</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sp>
        <p:nvSpPr>
          <p:cNvPr id="1259" name="Google Shape;1259;p124"/>
          <p:cNvSpPr txBox="1"/>
          <p:nvPr/>
        </p:nvSpPr>
        <p:spPr>
          <a:xfrm>
            <a:off x="1314625" y="1372150"/>
            <a:ext cx="7038900" cy="9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Here's the full addition table:</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Remember that the additive inverse is -x such that x + -x = 0. Here, every element is its own </a:t>
            </a:r>
            <a:r>
              <a:rPr lang="en">
                <a:solidFill>
                  <a:srgbClr val="FFFFFF"/>
                </a:solidFill>
                <a:latin typeface="Lato"/>
                <a:ea typeface="Lato"/>
                <a:cs typeface="Lato"/>
                <a:sym typeface="Lato"/>
              </a:rPr>
              <a:t>additive</a:t>
            </a:r>
            <a:r>
              <a:rPr lang="en">
                <a:solidFill>
                  <a:srgbClr val="FFFFFF"/>
                </a:solidFill>
                <a:latin typeface="Lato"/>
                <a:ea typeface="Lato"/>
                <a:cs typeface="Lato"/>
                <a:sym typeface="Lato"/>
              </a:rPr>
              <a:t> inverse!</a:t>
            </a:r>
            <a:endParaRPr>
              <a:solidFill>
                <a:srgbClr val="FFFFFF"/>
              </a:solidFill>
              <a:latin typeface="Lato"/>
              <a:ea typeface="Lato"/>
              <a:cs typeface="Lato"/>
              <a:sym typeface="Lato"/>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1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 - Multiplication</a:t>
            </a:r>
            <a:endParaRPr/>
          </a:p>
        </p:txBody>
      </p:sp>
      <p:sp>
        <p:nvSpPr>
          <p:cNvPr id="1265" name="Google Shape;1265;p125"/>
          <p:cNvSpPr txBox="1"/>
          <p:nvPr>
            <p:ph idx="1" type="body"/>
          </p:nvPr>
        </p:nvSpPr>
        <p:spPr>
          <a:xfrm>
            <a:off x="1297500" y="1567550"/>
            <a:ext cx="7038900" cy="100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r>
              <a:rPr lang="en"/>
              <a:t>ow, how do we do multiplication with our new elements? Well, multiplication is just repeated (and shifted) addition, so let's try that?</a:t>
            </a:r>
            <a:endParaRPr/>
          </a:p>
          <a:p>
            <a:pPr indent="0" lvl="0" marL="0" rtl="0" algn="l">
              <a:spcBef>
                <a:spcPts val="1600"/>
              </a:spcBef>
              <a:spcAft>
                <a:spcPts val="0"/>
              </a:spcAft>
              <a:buNone/>
            </a:pPr>
            <a:r>
              <a:t/>
            </a:r>
            <a:endParaRPr/>
          </a:p>
          <a:p>
            <a:pPr indent="-311150" lvl="0" marL="457200" rtl="0" algn="l">
              <a:spcBef>
                <a:spcPts val="1600"/>
              </a:spcBef>
              <a:spcAft>
                <a:spcPts val="0"/>
              </a:spcAft>
              <a:buSzPts val="1300"/>
              <a:buChar char="●"/>
            </a:pPr>
            <a:r>
              <a:rPr lang="en"/>
              <a:t>0:  </a:t>
            </a:r>
            <a:br>
              <a:rPr lang="en"/>
            </a:br>
            <a:endParaRPr/>
          </a:p>
          <a:p>
            <a:pPr indent="-311150" lvl="0" marL="457200" rtl="0" algn="l">
              <a:spcBef>
                <a:spcPts val="0"/>
              </a:spcBef>
              <a:spcAft>
                <a:spcPts val="0"/>
              </a:spcAft>
              <a:buSzPts val="1300"/>
              <a:buChar char="●"/>
            </a:pPr>
            <a:r>
              <a:rPr lang="en"/>
              <a:t>1:</a:t>
            </a:r>
            <a:br>
              <a:rPr lang="en"/>
            </a:br>
            <a:endParaRPr/>
          </a:p>
          <a:p>
            <a:pPr indent="-311150" lvl="0" marL="457200" rtl="0" algn="l">
              <a:spcBef>
                <a:spcPts val="0"/>
              </a:spcBef>
              <a:spcAft>
                <a:spcPts val="0"/>
              </a:spcAft>
              <a:buSzPts val="1300"/>
              <a:buChar char="●"/>
            </a:pPr>
            <a:r>
              <a:rPr lang="en"/>
              <a:t>2:</a:t>
            </a:r>
            <a:br>
              <a:rPr lang="en"/>
            </a:br>
            <a:endParaRPr/>
          </a:p>
          <a:p>
            <a:pPr indent="-311150" lvl="0" marL="457200" rtl="0" algn="l">
              <a:spcBef>
                <a:spcPts val="0"/>
              </a:spcBef>
              <a:spcAft>
                <a:spcPts val="0"/>
              </a:spcAft>
              <a:buSzPts val="1300"/>
              <a:buChar char="●"/>
            </a:pPr>
            <a:r>
              <a:rPr lang="en"/>
              <a:t>3:</a:t>
            </a:r>
            <a:endParaRPr/>
          </a:p>
          <a:p>
            <a:pPr indent="0" lvl="0" marL="0" rtl="0" algn="l">
              <a:spcBef>
                <a:spcPts val="1600"/>
              </a:spcBef>
              <a:spcAft>
                <a:spcPts val="1600"/>
              </a:spcAft>
              <a:buNone/>
            </a:pPr>
            <a:r>
              <a:t/>
            </a:r>
            <a:endParaRPr/>
          </a:p>
        </p:txBody>
      </p:sp>
      <p:graphicFrame>
        <p:nvGraphicFramePr>
          <p:cNvPr id="1266" name="Google Shape;1266;p125"/>
          <p:cNvGraphicFramePr/>
          <p:nvPr/>
        </p:nvGraphicFramePr>
        <p:xfrm>
          <a:off x="2109725" y="2662115"/>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r>
            </a:tbl>
          </a:graphicData>
        </a:graphic>
      </p:graphicFrame>
      <p:graphicFrame>
        <p:nvGraphicFramePr>
          <p:cNvPr id="1267" name="Google Shape;1267;p125"/>
          <p:cNvGraphicFramePr/>
          <p:nvPr/>
        </p:nvGraphicFramePr>
        <p:xfrm>
          <a:off x="2109725" y="3118540"/>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r>
            </a:tbl>
          </a:graphicData>
        </a:graphic>
      </p:graphicFrame>
      <p:graphicFrame>
        <p:nvGraphicFramePr>
          <p:cNvPr id="1268" name="Google Shape;1268;p125"/>
          <p:cNvGraphicFramePr/>
          <p:nvPr/>
        </p:nvGraphicFramePr>
        <p:xfrm>
          <a:off x="2109725" y="3574965"/>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r>
            </a:tbl>
          </a:graphicData>
        </a:graphic>
      </p:graphicFrame>
      <p:graphicFrame>
        <p:nvGraphicFramePr>
          <p:cNvPr id="1269" name="Google Shape;1269;p125"/>
          <p:cNvGraphicFramePr/>
          <p:nvPr/>
        </p:nvGraphicFramePr>
        <p:xfrm>
          <a:off x="2109725" y="4031390"/>
          <a:ext cx="3000000" cy="3000000"/>
        </p:xfrm>
        <a:graphic>
          <a:graphicData uri="http://schemas.openxmlformats.org/drawingml/2006/table">
            <a:tbl>
              <a:tblPr>
                <a:noFill/>
                <a:tableStyleId>{1072CF12-D6C4-4AEE-8197-C99BCB22DA97}</a:tableStyleId>
              </a:tblPr>
              <a:tblGrid>
                <a:gridCol w="382850"/>
                <a:gridCol w="382850"/>
              </a:tblGrid>
              <a:tr h="287350">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r>
            </a:tbl>
          </a:graphicData>
        </a:graphic>
      </p:graphicFrame>
      <p:graphicFrame>
        <p:nvGraphicFramePr>
          <p:cNvPr id="1270" name="Google Shape;1270;p125"/>
          <p:cNvGraphicFramePr/>
          <p:nvPr/>
        </p:nvGraphicFramePr>
        <p:xfrm>
          <a:off x="3794475" y="2711415"/>
          <a:ext cx="3000000" cy="3000000"/>
        </p:xfrm>
        <a:graphic>
          <a:graphicData uri="http://schemas.openxmlformats.org/drawingml/2006/table">
            <a:tbl>
              <a:tblPr>
                <a:noFill/>
                <a:tableStyleId>{1072CF12-D6C4-4AEE-8197-C99BCB22DA97}</a:tableStyleId>
              </a:tblPr>
              <a:tblGrid>
                <a:gridCol w="293100"/>
                <a:gridCol w="293100"/>
                <a:gridCol w="293100"/>
                <a:gridCol w="293100"/>
              </a:tblGrid>
              <a:tr h="287350">
                <a:tc>
                  <a:txBody>
                    <a:bodyPr/>
                    <a:lstStyle/>
                    <a:p>
                      <a:pPr indent="0" lvl="0" marL="0" rtl="0" algn="ctr">
                        <a:spcBef>
                          <a:spcPts val="0"/>
                        </a:spcBef>
                        <a:spcAft>
                          <a:spcPts val="0"/>
                        </a:spcAft>
                        <a:buNone/>
                      </a:pPr>
                      <a:r>
                        <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tc>
              </a:tr>
              <a:tr h="287350">
                <a:tc>
                  <a:txBody>
                    <a:bodyPr/>
                    <a:lstStyle/>
                    <a:p>
                      <a:pPr indent="0" lvl="0" marL="0" rtl="0" algn="ctr">
                        <a:spcBef>
                          <a:spcPts val="0"/>
                        </a:spcBef>
                        <a:spcAft>
                          <a:spcPts val="0"/>
                        </a:spcAft>
                        <a:buNone/>
                      </a:pPr>
                      <a:r>
                        <a:t/>
                      </a:r>
                      <a:endParaRPr sz="1100">
                        <a:solidFill>
                          <a:srgbClr val="FFFFFF"/>
                        </a:solidFill>
                      </a:endParaRPr>
                    </a:p>
                  </a:txBody>
                  <a:tcPr marT="91425" marB="91425" marR="91425" marL="91425">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FFFFFF"/>
                          </a:solidFill>
                        </a:rPr>
                        <a:t>x</a:t>
                      </a:r>
                      <a:endParaRPr sz="1100">
                        <a:solidFill>
                          <a:srgbClr val="FFFFFF"/>
                        </a:solidFill>
                      </a:endParaRPr>
                    </a:p>
                  </a:txBody>
                  <a:tcPr marT="91425" marB="91425" marR="91425" marL="91425">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lnB cap="flat" cmpd="sng" w="28575">
                      <a:solidFill>
                        <a:srgbClr val="9E9E9E"/>
                      </a:solidFill>
                      <a:prstDash val="solid"/>
                      <a:round/>
                      <a:headEnd len="sm" w="sm" type="none"/>
                      <a:tailEnd len="sm" w="sm" type="none"/>
                    </a:lnB>
                  </a:tcPr>
                </a:tc>
              </a:tr>
              <a:tr h="287350">
                <a:tc>
                  <a:txBody>
                    <a:bodyPr/>
                    <a:lstStyle/>
                    <a:p>
                      <a:pPr indent="0" lvl="0" marL="0" rtl="0" algn="ctr">
                        <a:spcBef>
                          <a:spcPts val="0"/>
                        </a:spcBef>
                        <a:spcAft>
                          <a:spcPts val="0"/>
                        </a:spcAft>
                        <a:buNone/>
                      </a:pPr>
                      <a:r>
                        <a:t/>
                      </a:r>
                      <a:endParaRPr sz="1100">
                        <a:solidFill>
                          <a:srgbClr val="FFFFFF"/>
                        </a:solidFill>
                      </a:endParaRPr>
                    </a:p>
                  </a:txBody>
                  <a:tcPr marT="91425" marB="91425" marR="91425" marL="91425">
                    <a:lnT cap="flat" cmpd="sng" w="2857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FFFFFF"/>
                          </a:solidFill>
                        </a:rPr>
                        <a:t>+</a:t>
                      </a:r>
                      <a:endParaRPr sz="1100">
                        <a:solidFill>
                          <a:srgbClr val="FFFFFF"/>
                        </a:solidFill>
                      </a:endParaRPr>
                    </a:p>
                  </a:txBody>
                  <a:tcPr marT="91425" marB="91425" marR="91425" marL="91425">
                    <a:lnT cap="flat" cmpd="sng" w="2857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lnT cap="flat" cmpd="sng" w="2857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lnT cap="flat" cmpd="sng" w="2857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350">
                <a:tc>
                  <a:txBody>
                    <a:bodyPr/>
                    <a:lstStyle/>
                    <a:p>
                      <a:pPr indent="0" lvl="0" marL="0" rtl="0" algn="ctr">
                        <a:spcBef>
                          <a:spcPts val="0"/>
                        </a:spcBef>
                        <a:spcAft>
                          <a:spcPts val="0"/>
                        </a:spcAft>
                        <a:buNone/>
                      </a:pPr>
                      <a:r>
                        <a:t/>
                      </a:r>
                      <a:endParaRPr sz="1100">
                        <a:solidFill>
                          <a:srgbClr val="FFFFFF"/>
                        </a:solidFill>
                      </a:endParaRPr>
                    </a:p>
                  </a:txBody>
                  <a:tcPr marT="91425" marB="91425" marR="91425" marL="91425">
                    <a:lnT cap="flat" cmpd="sng" w="952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lnT cap="flat" cmpd="sng" w="952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lnT cap="flat" cmpd="sng" w="952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lnT cap="flat" cmpd="sng" w="952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287350">
                <a:tc>
                  <a:txBody>
                    <a:bodyPr/>
                    <a:lstStyle/>
                    <a:p>
                      <a:pPr indent="0" lvl="0" marL="0" rtl="0" algn="ctr">
                        <a:spcBef>
                          <a:spcPts val="0"/>
                        </a:spcBef>
                        <a:spcAft>
                          <a:spcPts val="0"/>
                        </a:spcAft>
                        <a:buNone/>
                      </a:pPr>
                      <a:r>
                        <a:rPr lang="en" sz="1100">
                          <a:solidFill>
                            <a:srgbClr val="FFFFFF"/>
                          </a:solidFill>
                        </a:rPr>
                        <a:t>=</a:t>
                      </a:r>
                      <a:endParaRPr sz="1100">
                        <a:solidFill>
                          <a:srgbClr val="FFFFFF"/>
                        </a:solidFill>
                      </a:endParaRPr>
                    </a:p>
                  </a:txBody>
                  <a:tcPr marT="91425" marB="91425" marR="91425" marL="91425">
                    <a:lnT cap="flat" cmpd="sng" w="2857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lnT cap="flat" cmpd="sng" w="2857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100">
                          <a:solidFill>
                            <a:srgbClr val="FFFFFF"/>
                          </a:solidFill>
                        </a:rPr>
                        <a:t>1</a:t>
                      </a:r>
                      <a:endParaRPr sz="1100">
                        <a:solidFill>
                          <a:srgbClr val="FFFFFF"/>
                        </a:solidFill>
                      </a:endParaRPr>
                    </a:p>
                  </a:txBody>
                  <a:tcPr marT="91425" marB="91425" marR="91425" marL="91425">
                    <a:lnT cap="flat" cmpd="sng" w="2857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100">
                          <a:solidFill>
                            <a:srgbClr val="FFFFFF"/>
                          </a:solidFill>
                        </a:rPr>
                        <a:t>0</a:t>
                      </a:r>
                      <a:endParaRPr sz="1100">
                        <a:solidFill>
                          <a:srgbClr val="FFFFFF"/>
                        </a:solidFill>
                      </a:endParaRPr>
                    </a:p>
                  </a:txBody>
                  <a:tcPr marT="91425" marB="91425" marR="91425" marL="91425">
                    <a:lnT cap="flat" cmpd="sng" w="28575">
                      <a:solidFill>
                        <a:srgbClr val="9E9E9E"/>
                      </a:solidFill>
                      <a:prstDash val="solid"/>
                      <a:round/>
                      <a:headEnd len="sm" w="sm" type="none"/>
                      <a:tailEnd len="sm" w="sm" type="none"/>
                    </a:lnT>
                  </a:tcPr>
                </a:tc>
              </a:tr>
            </a:tbl>
          </a:graphicData>
        </a:graphic>
      </p:graphicFrame>
      <p:sp>
        <p:nvSpPr>
          <p:cNvPr id="1271" name="Google Shape;1271;p125"/>
          <p:cNvSpPr txBox="1"/>
          <p:nvPr/>
        </p:nvSpPr>
        <p:spPr>
          <a:xfrm>
            <a:off x="5266750" y="2456725"/>
            <a:ext cx="3188100" cy="21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Uh oh... we got an element not in the field, but multiplication must be a closure.</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Can we somehow "mod" it back into the field?</a:t>
            </a:r>
            <a:endParaRPr>
              <a:solidFill>
                <a:srgbClr val="FFFFFF"/>
              </a:solidFill>
              <a:latin typeface="Lato"/>
              <a:ea typeface="Lato"/>
              <a:cs typeface="Lato"/>
              <a:sym typeface="Lato"/>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1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 - Polynomials</a:t>
            </a:r>
            <a:endParaRPr/>
          </a:p>
        </p:txBody>
      </p:sp>
      <p:sp>
        <p:nvSpPr>
          <p:cNvPr id="1277" name="Google Shape;1277;p12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interpretation of a q</a:t>
            </a:r>
            <a:r>
              <a:rPr baseline="30000" lang="en"/>
              <a:t>N</a:t>
            </a:r>
            <a:r>
              <a:rPr lang="en"/>
              <a:t> field as N separate elements in a field of size q makes the elements behave a lot like a polynomial...</a:t>
            </a:r>
            <a:endParaRPr/>
          </a:p>
          <a:p>
            <a:pPr indent="0" lvl="0" marL="0" rtl="0" algn="l">
              <a:spcBef>
                <a:spcPts val="1600"/>
              </a:spcBef>
              <a:spcAft>
                <a:spcPts val="0"/>
              </a:spcAft>
              <a:buNone/>
            </a:pPr>
            <a:r>
              <a:rPr lang="en"/>
              <a:t>A polynomial looks like:   f(x) = a</a:t>
            </a:r>
            <a:r>
              <a:rPr baseline="-25000" lang="en"/>
              <a:t>0</a:t>
            </a:r>
            <a:r>
              <a:rPr lang="en"/>
              <a:t>x</a:t>
            </a:r>
            <a:r>
              <a:rPr baseline="30000" lang="en"/>
              <a:t>0</a:t>
            </a:r>
            <a:r>
              <a:rPr lang="en"/>
              <a:t> </a:t>
            </a:r>
            <a:r>
              <a:rPr lang="en"/>
              <a:t>+ </a:t>
            </a:r>
            <a:r>
              <a:rPr lang="en"/>
              <a:t>a</a:t>
            </a:r>
            <a:r>
              <a:rPr baseline="-25000" lang="en"/>
              <a:t>1</a:t>
            </a:r>
            <a:r>
              <a:rPr lang="en"/>
              <a:t>x</a:t>
            </a:r>
            <a:r>
              <a:rPr baseline="30000" lang="en"/>
              <a:t>1</a:t>
            </a:r>
            <a:r>
              <a:rPr lang="en"/>
              <a:t> + a</a:t>
            </a:r>
            <a:r>
              <a:rPr baseline="-25000" lang="en"/>
              <a:t>2</a:t>
            </a:r>
            <a:r>
              <a:rPr lang="en"/>
              <a:t>x</a:t>
            </a:r>
            <a:r>
              <a:rPr baseline="30000" lang="en"/>
              <a:t>2</a:t>
            </a:r>
            <a:r>
              <a:rPr lang="en"/>
              <a:t> + ... + a</a:t>
            </a:r>
            <a:r>
              <a:rPr baseline="-25000" lang="en"/>
              <a:t>n</a:t>
            </a:r>
            <a:r>
              <a:rPr lang="en"/>
              <a:t>x</a:t>
            </a:r>
            <a:r>
              <a:rPr baseline="30000" lang="en"/>
              <a:t>n</a:t>
            </a:r>
            <a:endParaRPr baseline="30000"/>
          </a:p>
          <a:p>
            <a:pPr indent="0" lvl="0" marL="0" rtl="0" algn="l">
              <a:spcBef>
                <a:spcPts val="1600"/>
              </a:spcBef>
              <a:spcAft>
                <a:spcPts val="0"/>
              </a:spcAft>
              <a:buNone/>
            </a:pPr>
            <a:r>
              <a:rPr lang="en"/>
              <a:t>If we want to add two polynomials, we have to do it term by term. That is, the x</a:t>
            </a:r>
            <a:r>
              <a:rPr baseline="30000" lang="en"/>
              <a:t>0</a:t>
            </a:r>
            <a:r>
              <a:rPr lang="en"/>
              <a:t>s go together and the x</a:t>
            </a:r>
            <a:r>
              <a:rPr baseline="30000" lang="en"/>
              <a:t>1</a:t>
            </a:r>
            <a:r>
              <a:rPr lang="en"/>
              <a:t>s go together, etc.</a:t>
            </a:r>
            <a:endParaRPr/>
          </a:p>
          <a:p>
            <a:pPr indent="0" lvl="0" marL="0" rtl="0" algn="l">
              <a:spcBef>
                <a:spcPts val="1600"/>
              </a:spcBef>
              <a:spcAft>
                <a:spcPts val="0"/>
              </a:spcAft>
              <a:buNone/>
            </a:pPr>
            <a:r>
              <a:rPr lang="en"/>
              <a:t>If you multiply two polynomials, you "shift" the degree up.  2x</a:t>
            </a:r>
            <a:r>
              <a:rPr baseline="30000" lang="en"/>
              <a:t>3</a:t>
            </a:r>
            <a:r>
              <a:rPr lang="en"/>
              <a:t> * 3x</a:t>
            </a:r>
            <a:r>
              <a:rPr baseline="30000" lang="en"/>
              <a:t>2</a:t>
            </a:r>
            <a:r>
              <a:rPr lang="en"/>
              <a:t> = 6x</a:t>
            </a:r>
            <a:r>
              <a:rPr baseline="30000" lang="en"/>
              <a:t>5</a:t>
            </a:r>
            <a:endParaRPr baseline="30000"/>
          </a:p>
          <a:p>
            <a:pPr indent="0" lvl="0" marL="0" rtl="0" algn="l">
              <a:spcBef>
                <a:spcPts val="1600"/>
              </a:spcBef>
              <a:spcAft>
                <a:spcPts val="1600"/>
              </a:spcAft>
              <a:buNone/>
            </a:pPr>
            <a:r>
              <a:rPr lang="en"/>
              <a:t>So Galois fields of size q</a:t>
            </a:r>
            <a:r>
              <a:rPr baseline="30000" lang="en"/>
              <a:t>N</a:t>
            </a:r>
            <a:r>
              <a:rPr lang="en"/>
              <a:t> are like polynomials of degree N-1, where the coefficients are evaluated MOD q.</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1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 - Polynomials</a:t>
            </a:r>
            <a:endParaRPr/>
          </a:p>
        </p:txBody>
      </p:sp>
      <p:sp>
        <p:nvSpPr>
          <p:cNvPr id="1283" name="Google Shape;1283;p127"/>
          <p:cNvSpPr txBox="1"/>
          <p:nvPr>
            <p:ph idx="1" type="body"/>
          </p:nvPr>
        </p:nvSpPr>
        <p:spPr>
          <a:xfrm>
            <a:off x="1297500" y="1567550"/>
            <a:ext cx="7038900" cy="31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Great, they're polynomials, but when we multiply two of them together, they get too big still!</a:t>
            </a:r>
            <a:endParaRPr/>
          </a:p>
          <a:p>
            <a:pPr indent="0" lvl="0" marL="0" rtl="0" algn="l">
              <a:spcBef>
                <a:spcPts val="1600"/>
              </a:spcBef>
              <a:spcAft>
                <a:spcPts val="0"/>
              </a:spcAft>
              <a:buNone/>
            </a:pPr>
            <a:r>
              <a:rPr lang="en"/>
              <a:t>Well, polynomials have something just like prime numbers called irreducible polynomials. These are polynomials that cannot be formed by multiplying two other polynomials together. </a:t>
            </a:r>
            <a:endParaRPr/>
          </a:p>
          <a:p>
            <a:pPr indent="0" lvl="0" marL="0" rtl="0" algn="l">
              <a:spcBef>
                <a:spcPts val="1600"/>
              </a:spcBef>
              <a:spcAft>
                <a:spcPts val="0"/>
              </a:spcAft>
              <a:buNone/>
            </a:pPr>
            <a:r>
              <a:rPr lang="en"/>
              <a:t>In 2</a:t>
            </a:r>
            <a:r>
              <a:rPr baseline="30000" lang="en"/>
              <a:t>N</a:t>
            </a:r>
            <a:r>
              <a:rPr lang="en"/>
              <a:t> here are some:</a:t>
            </a:r>
            <a:endParaRPr/>
          </a:p>
          <a:p>
            <a:pPr indent="-311150" lvl="0" marL="457200" rtl="0" algn="l">
              <a:spcBef>
                <a:spcPts val="1600"/>
              </a:spcBef>
              <a:spcAft>
                <a:spcPts val="0"/>
              </a:spcAft>
              <a:buSzPts val="1300"/>
              <a:buChar char="●"/>
            </a:pPr>
            <a:r>
              <a:rPr lang="en"/>
              <a:t>x</a:t>
            </a:r>
            <a:endParaRPr/>
          </a:p>
          <a:p>
            <a:pPr indent="-311150" lvl="0" marL="457200" rtl="0" algn="l">
              <a:spcBef>
                <a:spcPts val="0"/>
              </a:spcBef>
              <a:spcAft>
                <a:spcPts val="0"/>
              </a:spcAft>
              <a:buSzPts val="1300"/>
              <a:buChar char="●"/>
            </a:pPr>
            <a:r>
              <a:rPr lang="en"/>
              <a:t>x+1</a:t>
            </a:r>
            <a:endParaRPr/>
          </a:p>
          <a:p>
            <a:pPr indent="-311150" lvl="0" marL="457200" rtl="0" algn="l">
              <a:spcBef>
                <a:spcPts val="0"/>
              </a:spcBef>
              <a:spcAft>
                <a:spcPts val="0"/>
              </a:spcAft>
              <a:buSzPts val="1300"/>
              <a:buChar char="●"/>
            </a:pPr>
            <a:r>
              <a:rPr lang="en"/>
              <a:t>x</a:t>
            </a:r>
            <a:r>
              <a:rPr baseline="30000" lang="en"/>
              <a:t>2</a:t>
            </a:r>
            <a:r>
              <a:rPr lang="en"/>
              <a:t>+x+1</a:t>
            </a:r>
            <a:endParaRPr/>
          </a:p>
          <a:p>
            <a:pPr indent="-311150" lvl="0" marL="457200" rtl="0" algn="l">
              <a:spcBef>
                <a:spcPts val="0"/>
              </a:spcBef>
              <a:spcAft>
                <a:spcPts val="0"/>
              </a:spcAft>
              <a:buSzPts val="1300"/>
              <a:buChar char="●"/>
            </a:pPr>
            <a:r>
              <a:rPr lang="en"/>
              <a:t>x</a:t>
            </a:r>
            <a:r>
              <a:rPr baseline="30000" lang="en"/>
              <a:t>3</a:t>
            </a:r>
            <a:r>
              <a:rPr lang="en"/>
              <a:t>+x+1</a:t>
            </a:r>
            <a:endParaRPr/>
          </a:p>
          <a:p>
            <a:pPr indent="0" lvl="0" marL="0" rtl="0" algn="l">
              <a:spcBef>
                <a:spcPts val="1600"/>
              </a:spcBef>
              <a:spcAft>
                <a:spcPts val="0"/>
              </a:spcAft>
              <a:buNone/>
            </a:pPr>
            <a:r>
              <a:rPr lang="en"/>
              <a:t>In general we can always find an irreducible polynomial of degree N. Similar to with regular primes, an irreducible polynomial is "coprime" to all other polynomials less than it.</a:t>
            </a:r>
            <a:endParaRPr/>
          </a:p>
          <a:p>
            <a:pPr indent="0" lvl="0" marL="0" rtl="0" algn="l">
              <a:spcBef>
                <a:spcPts val="1600"/>
              </a:spcBef>
              <a:spcAft>
                <a:spcPts val="1600"/>
              </a:spcAft>
              <a:buNone/>
            </a:pPr>
            <a:r>
              <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1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 - Modulo Polynomials</a:t>
            </a:r>
            <a:endParaRPr/>
          </a:p>
        </p:txBody>
      </p:sp>
      <p:sp>
        <p:nvSpPr>
          <p:cNvPr id="1289" name="Google Shape;1289;p128"/>
          <p:cNvSpPr txBox="1"/>
          <p:nvPr>
            <p:ph idx="1" type="body"/>
          </p:nvPr>
        </p:nvSpPr>
        <p:spPr>
          <a:xfrm>
            <a:off x="1297500" y="1567550"/>
            <a:ext cx="7038900" cy="31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it mean to find a polynomial "modulo" another polynomial?</a:t>
            </a:r>
            <a:endParaRPr/>
          </a:p>
          <a:p>
            <a:pPr indent="0" lvl="0" marL="0" rtl="0" algn="l">
              <a:spcBef>
                <a:spcPts val="1600"/>
              </a:spcBef>
              <a:spcAft>
                <a:spcPts val="0"/>
              </a:spcAft>
              <a:buNone/>
            </a:pPr>
            <a:r>
              <a:rPr lang="en"/>
              <a:t>With positive integer numbers, division of </a:t>
            </a:r>
            <a:r>
              <a:rPr i="1" lang="en"/>
              <a:t>X</a:t>
            </a:r>
            <a:r>
              <a:rPr lang="en"/>
              <a:t> by </a:t>
            </a:r>
            <a:r>
              <a:rPr i="1" lang="en"/>
              <a:t>Y</a:t>
            </a:r>
            <a:r>
              <a:rPr lang="en"/>
              <a:t> does two things: </a:t>
            </a:r>
            <a:endParaRPr/>
          </a:p>
          <a:p>
            <a:pPr indent="-311150" lvl="0" marL="457200" rtl="0" algn="l">
              <a:spcBef>
                <a:spcPts val="1600"/>
              </a:spcBef>
              <a:spcAft>
                <a:spcPts val="0"/>
              </a:spcAft>
              <a:buSzPts val="1300"/>
              <a:buAutoNum type="arabicPeriod"/>
            </a:pPr>
            <a:r>
              <a:rPr lang="en"/>
              <a:t>Tells you how many times you can subtract </a:t>
            </a:r>
            <a:r>
              <a:rPr i="1" lang="en"/>
              <a:t>Y </a:t>
            </a:r>
            <a:r>
              <a:rPr lang="en"/>
              <a:t>from </a:t>
            </a:r>
            <a:r>
              <a:rPr i="1" lang="en"/>
              <a:t>X</a:t>
            </a:r>
            <a:r>
              <a:rPr lang="en"/>
              <a:t> and have a result &gt;0 (or, until X &lt; Y)</a:t>
            </a:r>
            <a:endParaRPr/>
          </a:p>
          <a:p>
            <a:pPr indent="-311150" lvl="0" marL="457200" rtl="0" algn="l">
              <a:spcBef>
                <a:spcPts val="0"/>
              </a:spcBef>
              <a:spcAft>
                <a:spcPts val="0"/>
              </a:spcAft>
              <a:buSzPts val="1300"/>
              <a:buAutoNum type="arabicPeriod"/>
            </a:pPr>
            <a:r>
              <a:rPr lang="en"/>
              <a:t>Tells you what the result is (the "remainder").</a:t>
            </a:r>
            <a:endParaRPr/>
          </a:p>
          <a:p>
            <a:pPr indent="0" lvl="0" marL="0" rtl="0" algn="l">
              <a:spcBef>
                <a:spcPts val="1600"/>
              </a:spcBef>
              <a:spcAft>
                <a:spcPts val="0"/>
              </a:spcAft>
              <a:buNone/>
            </a:pPr>
            <a:r>
              <a:rPr lang="en"/>
              <a:t>Modulo is the operation that gives you just the remainder after subtracting </a:t>
            </a:r>
            <a:r>
              <a:rPr i="1" lang="en"/>
              <a:t>Y</a:t>
            </a:r>
            <a:r>
              <a:rPr lang="en"/>
              <a:t> as many times as possible.</a:t>
            </a:r>
            <a:endParaRPr/>
          </a:p>
          <a:p>
            <a:pPr indent="0" lvl="0" marL="0" rtl="0" algn="l">
              <a:spcBef>
                <a:spcPts val="1600"/>
              </a:spcBef>
              <a:spcAft>
                <a:spcPts val="0"/>
              </a:spcAft>
              <a:buNone/>
            </a:pPr>
            <a:r>
              <a:rPr lang="en"/>
              <a:t>So, if </a:t>
            </a:r>
            <a:r>
              <a:rPr i="1" lang="en"/>
              <a:t>X</a:t>
            </a:r>
            <a:r>
              <a:rPr lang="en"/>
              <a:t> and </a:t>
            </a:r>
            <a:r>
              <a:rPr i="1" lang="en"/>
              <a:t>Y</a:t>
            </a:r>
            <a:r>
              <a:rPr lang="en"/>
              <a:t> are polynomials and you want </a:t>
            </a:r>
            <a:r>
              <a:rPr i="1" lang="en"/>
              <a:t>X MOD Y</a:t>
            </a:r>
            <a:r>
              <a:rPr lang="en"/>
              <a:t>, just subtract Y from X until X &lt; Y (or until degree(X) &lt; degree(Y)).</a:t>
            </a:r>
            <a:endParaRPr/>
          </a:p>
          <a:p>
            <a:pPr indent="0" lvl="0" marL="0" rtl="0" algn="l">
              <a:spcBef>
                <a:spcPts val="1600"/>
              </a:spcBef>
              <a:spcAft>
                <a:spcPts val="1600"/>
              </a:spcAft>
              <a:buNone/>
            </a:pPr>
            <a:r>
              <a:rPr lang="en"/>
              <a:t>	In GF(2</a:t>
            </a:r>
            <a:r>
              <a:rPr baseline="30000" lang="en"/>
              <a:t>N</a:t>
            </a:r>
            <a:r>
              <a:rPr lang="en"/>
              <a:t>) subtraction and addition are both XOR!</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1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 - Modulo Polynomials</a:t>
            </a:r>
            <a:endParaRPr/>
          </a:p>
        </p:txBody>
      </p:sp>
      <p:graphicFrame>
        <p:nvGraphicFramePr>
          <p:cNvPr id="1295" name="Google Shape;1295;p129"/>
          <p:cNvGraphicFramePr/>
          <p:nvPr/>
        </p:nvGraphicFramePr>
        <p:xfrm>
          <a:off x="6196250" y="1025135"/>
          <a:ext cx="3000000" cy="3000000"/>
        </p:xfrm>
        <a:graphic>
          <a:graphicData uri="http://schemas.openxmlformats.org/drawingml/2006/table">
            <a:tbl>
              <a:tblPr>
                <a:noFill/>
                <a:tableStyleId>{1072CF12-D6C4-4AEE-8197-C99BCB22DA97}</a:tableStyleId>
              </a:tblPr>
              <a:tblGrid>
                <a:gridCol w="382850"/>
                <a:gridCol w="382850"/>
                <a:gridCol w="382850"/>
                <a:gridCol w="382850"/>
              </a:tblGrid>
              <a:tr h="270200">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sp>
        <p:nvSpPr>
          <p:cNvPr id="1296" name="Google Shape;1296;p129"/>
          <p:cNvSpPr txBox="1"/>
          <p:nvPr/>
        </p:nvSpPr>
        <p:spPr>
          <a:xfrm>
            <a:off x="1285875" y="1216375"/>
            <a:ext cx="7050600" cy="5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GF(2</a:t>
            </a:r>
            <a:r>
              <a:rPr baseline="30000" lang="en">
                <a:solidFill>
                  <a:srgbClr val="FFFFFF"/>
                </a:solidFill>
                <a:latin typeface="Lato"/>
                <a:ea typeface="Lato"/>
                <a:cs typeface="Lato"/>
                <a:sym typeface="Lato"/>
              </a:rPr>
              <a:t>N</a:t>
            </a:r>
            <a:r>
              <a:rPr lang="en">
                <a:solidFill>
                  <a:srgbClr val="FFFFFF"/>
                </a:solidFill>
                <a:latin typeface="Lato"/>
                <a:ea typeface="Lato"/>
                <a:cs typeface="Lato"/>
                <a:sym typeface="Lato"/>
              </a:rPr>
              <a:t>) example 10 * 12</a:t>
            </a:r>
            <a:endParaRPr>
              <a:solidFill>
                <a:srgbClr val="FFFFFF"/>
              </a:solidFill>
              <a:latin typeface="Lato"/>
              <a:ea typeface="Lato"/>
              <a:cs typeface="Lato"/>
              <a:sym typeface="Lato"/>
            </a:endParaRPr>
          </a:p>
        </p:txBody>
      </p:sp>
      <p:graphicFrame>
        <p:nvGraphicFramePr>
          <p:cNvPr id="1297" name="Google Shape;1297;p129"/>
          <p:cNvGraphicFramePr/>
          <p:nvPr/>
        </p:nvGraphicFramePr>
        <p:xfrm>
          <a:off x="6196250" y="1593610"/>
          <a:ext cx="3000000" cy="3000000"/>
        </p:xfrm>
        <a:graphic>
          <a:graphicData uri="http://schemas.openxmlformats.org/drawingml/2006/table">
            <a:tbl>
              <a:tblPr>
                <a:noFill/>
                <a:tableStyleId>{1072CF12-D6C4-4AEE-8197-C99BCB22DA97}</a:tableStyleId>
              </a:tblPr>
              <a:tblGrid>
                <a:gridCol w="382850"/>
                <a:gridCol w="382850"/>
                <a:gridCol w="382850"/>
                <a:gridCol w="382850"/>
              </a:tblGrid>
              <a:tr h="270200">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graphicFrame>
        <p:nvGraphicFramePr>
          <p:cNvPr id="1298" name="Google Shape;1298;p129"/>
          <p:cNvGraphicFramePr/>
          <p:nvPr/>
        </p:nvGraphicFramePr>
        <p:xfrm>
          <a:off x="5047700" y="2162085"/>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graphicFrame>
        <p:nvGraphicFramePr>
          <p:cNvPr id="1299" name="Google Shape;1299;p129"/>
          <p:cNvGraphicFramePr/>
          <p:nvPr/>
        </p:nvGraphicFramePr>
        <p:xfrm>
          <a:off x="5047700" y="2618510"/>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r>
            </a:tbl>
          </a:graphicData>
        </a:graphic>
      </p:graphicFrame>
      <p:graphicFrame>
        <p:nvGraphicFramePr>
          <p:cNvPr id="1300" name="Google Shape;1300;p129"/>
          <p:cNvGraphicFramePr/>
          <p:nvPr/>
        </p:nvGraphicFramePr>
        <p:xfrm>
          <a:off x="5047700" y="3081323"/>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r>
            </a:tbl>
          </a:graphicData>
        </a:graphic>
      </p:graphicFrame>
      <p:graphicFrame>
        <p:nvGraphicFramePr>
          <p:cNvPr id="1301" name="Google Shape;1301;p129"/>
          <p:cNvGraphicFramePr/>
          <p:nvPr/>
        </p:nvGraphicFramePr>
        <p:xfrm>
          <a:off x="5047700" y="3544135"/>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r>
            </a:tbl>
          </a:graphicData>
        </a:graphic>
      </p:graphicFrame>
      <p:graphicFrame>
        <p:nvGraphicFramePr>
          <p:cNvPr id="1302" name="Google Shape;1302;p129"/>
          <p:cNvGraphicFramePr/>
          <p:nvPr/>
        </p:nvGraphicFramePr>
        <p:xfrm>
          <a:off x="5047700" y="4078810"/>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sp>
        <p:nvSpPr>
          <p:cNvPr id="1303" name="Google Shape;1303;p129"/>
          <p:cNvSpPr txBox="1"/>
          <p:nvPr/>
        </p:nvSpPr>
        <p:spPr>
          <a:xfrm>
            <a:off x="1094725" y="2311100"/>
            <a:ext cx="2467500" cy="9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Multiplication Step:</a:t>
            </a:r>
            <a:endParaRPr>
              <a:solidFill>
                <a:srgbClr val="FFFFFF"/>
              </a:solidFill>
              <a:latin typeface="Lato"/>
              <a:ea typeface="Lato"/>
              <a:cs typeface="Lato"/>
              <a:sym typeface="Lato"/>
            </a:endParaRPr>
          </a:p>
        </p:txBody>
      </p:sp>
      <p:sp>
        <p:nvSpPr>
          <p:cNvPr id="1304" name="Google Shape;1304;p129"/>
          <p:cNvSpPr txBox="1"/>
          <p:nvPr/>
        </p:nvSpPr>
        <p:spPr>
          <a:xfrm>
            <a:off x="4031400" y="4078800"/>
            <a:ext cx="8166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Result:</a:t>
            </a:r>
            <a:endParaRPr>
              <a:solidFill>
                <a:srgbClr val="FFFFFF"/>
              </a:solidFill>
              <a:latin typeface="Lato"/>
              <a:ea typeface="Lato"/>
              <a:cs typeface="Lato"/>
              <a:sym typeface="Lato"/>
            </a:endParaRPr>
          </a:p>
        </p:txBody>
      </p:sp>
      <p:sp>
        <p:nvSpPr>
          <p:cNvPr id="1305" name="Google Shape;1305;p129"/>
          <p:cNvSpPr txBox="1"/>
          <p:nvPr/>
        </p:nvSpPr>
        <p:spPr>
          <a:xfrm>
            <a:off x="-1407500" y="2415350"/>
            <a:ext cx="5004600" cy="5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306" name="Google Shape;1306;p129"/>
          <p:cNvSpPr txBox="1"/>
          <p:nvPr/>
        </p:nvSpPr>
        <p:spPr>
          <a:xfrm>
            <a:off x="5708250" y="1003650"/>
            <a:ext cx="443100" cy="3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10:</a:t>
            </a:r>
            <a:endParaRPr>
              <a:solidFill>
                <a:srgbClr val="FFFFFF"/>
              </a:solidFill>
              <a:latin typeface="Lato"/>
              <a:ea typeface="Lato"/>
              <a:cs typeface="Lato"/>
              <a:sym typeface="Lato"/>
            </a:endParaRPr>
          </a:p>
        </p:txBody>
      </p:sp>
      <p:sp>
        <p:nvSpPr>
          <p:cNvPr id="1307" name="Google Shape;1307;p129"/>
          <p:cNvSpPr txBox="1"/>
          <p:nvPr/>
        </p:nvSpPr>
        <p:spPr>
          <a:xfrm>
            <a:off x="5708250" y="1582850"/>
            <a:ext cx="443100" cy="3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12</a:t>
            </a:r>
            <a:r>
              <a:rPr lang="en">
                <a:solidFill>
                  <a:srgbClr val="FFFFFF"/>
                </a:solidFill>
                <a:latin typeface="Lato"/>
                <a:ea typeface="Lato"/>
                <a:cs typeface="Lato"/>
                <a:sym typeface="Lato"/>
              </a:rPr>
              <a:t>:</a:t>
            </a:r>
            <a:endParaRPr>
              <a:solidFill>
                <a:srgbClr val="FFFFFF"/>
              </a:solidFill>
              <a:latin typeface="Lato"/>
              <a:ea typeface="Lato"/>
              <a:cs typeface="Lato"/>
              <a:sym typeface="Lato"/>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sp>
        <p:nvSpPr>
          <p:cNvPr id="1312" name="Google Shape;1312;p1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 - Modulo Polynomials</a:t>
            </a:r>
            <a:endParaRPr/>
          </a:p>
        </p:txBody>
      </p:sp>
      <p:sp>
        <p:nvSpPr>
          <p:cNvPr id="1313" name="Google Shape;1313;p130"/>
          <p:cNvSpPr txBox="1"/>
          <p:nvPr/>
        </p:nvSpPr>
        <p:spPr>
          <a:xfrm>
            <a:off x="1285875" y="1216375"/>
            <a:ext cx="7050600" cy="5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GF(2</a:t>
            </a:r>
            <a:r>
              <a:rPr baseline="30000" lang="en">
                <a:solidFill>
                  <a:srgbClr val="FFFFFF"/>
                </a:solidFill>
                <a:latin typeface="Lato"/>
                <a:ea typeface="Lato"/>
                <a:cs typeface="Lato"/>
                <a:sym typeface="Lato"/>
              </a:rPr>
              <a:t>N</a:t>
            </a:r>
            <a:r>
              <a:rPr lang="en">
                <a:solidFill>
                  <a:srgbClr val="FFFFFF"/>
                </a:solidFill>
                <a:latin typeface="Lato"/>
                <a:ea typeface="Lato"/>
                <a:cs typeface="Lato"/>
                <a:sym typeface="Lato"/>
              </a:rPr>
              <a:t>) example: 10 * 12</a:t>
            </a:r>
            <a:br>
              <a:rPr lang="en">
                <a:solidFill>
                  <a:srgbClr val="FFFFFF"/>
                </a:solidFill>
                <a:latin typeface="Lato"/>
                <a:ea typeface="Lato"/>
                <a:cs typeface="Lato"/>
                <a:sym typeface="Lato"/>
              </a:rPr>
            </a:br>
            <a:r>
              <a:rPr lang="en">
                <a:solidFill>
                  <a:srgbClr val="FFFFFF"/>
                </a:solidFill>
                <a:latin typeface="Lato"/>
                <a:ea typeface="Lato"/>
                <a:cs typeface="Lato"/>
                <a:sym typeface="Lato"/>
              </a:rPr>
              <a:t>Irreducible: x</a:t>
            </a:r>
            <a:r>
              <a:rPr baseline="30000" lang="en">
                <a:solidFill>
                  <a:srgbClr val="FFFFFF"/>
                </a:solidFill>
                <a:latin typeface="Lato"/>
                <a:ea typeface="Lato"/>
                <a:cs typeface="Lato"/>
                <a:sym typeface="Lato"/>
              </a:rPr>
              <a:t>4</a:t>
            </a:r>
            <a:r>
              <a:rPr lang="en">
                <a:solidFill>
                  <a:srgbClr val="FFFFFF"/>
                </a:solidFill>
                <a:latin typeface="Lato"/>
                <a:ea typeface="Lato"/>
                <a:cs typeface="Lato"/>
                <a:sym typeface="Lato"/>
              </a:rPr>
              <a:t>+x+1 (10011)</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Reduction Step</a:t>
            </a:r>
            <a:endParaRPr>
              <a:solidFill>
                <a:srgbClr val="FFFFFF"/>
              </a:solidFill>
              <a:latin typeface="Lato"/>
              <a:ea typeface="Lato"/>
              <a:cs typeface="Lato"/>
              <a:sym typeface="Lato"/>
            </a:endParaRPr>
          </a:p>
        </p:txBody>
      </p:sp>
      <p:graphicFrame>
        <p:nvGraphicFramePr>
          <p:cNvPr id="1314" name="Google Shape;1314;p130"/>
          <p:cNvGraphicFramePr/>
          <p:nvPr/>
        </p:nvGraphicFramePr>
        <p:xfrm>
          <a:off x="10490450" y="1807085"/>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sp>
        <p:nvSpPr>
          <p:cNvPr id="1315" name="Google Shape;1315;p130"/>
          <p:cNvSpPr txBox="1"/>
          <p:nvPr/>
        </p:nvSpPr>
        <p:spPr>
          <a:xfrm>
            <a:off x="9474150" y="1807075"/>
            <a:ext cx="8166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Result:</a:t>
            </a:r>
            <a:endParaRPr>
              <a:solidFill>
                <a:srgbClr val="FFFFFF"/>
              </a:solidFill>
              <a:latin typeface="Lato"/>
              <a:ea typeface="Lato"/>
              <a:cs typeface="Lato"/>
              <a:sym typeface="Lato"/>
            </a:endParaRPr>
          </a:p>
        </p:txBody>
      </p:sp>
      <p:graphicFrame>
        <p:nvGraphicFramePr>
          <p:cNvPr id="1316" name="Google Shape;1316;p130"/>
          <p:cNvGraphicFramePr/>
          <p:nvPr/>
        </p:nvGraphicFramePr>
        <p:xfrm>
          <a:off x="10490450" y="2315710"/>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r>
            </a:tbl>
          </a:graphicData>
        </a:graphic>
      </p:graphicFrame>
      <p:sp>
        <p:nvSpPr>
          <p:cNvPr id="1317" name="Google Shape;1317;p130"/>
          <p:cNvSpPr txBox="1"/>
          <p:nvPr/>
        </p:nvSpPr>
        <p:spPr>
          <a:xfrm>
            <a:off x="9144000" y="2315700"/>
            <a:ext cx="11466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Irreducible</a:t>
            </a:r>
            <a:r>
              <a:rPr lang="en">
                <a:solidFill>
                  <a:srgbClr val="FFFFFF"/>
                </a:solidFill>
                <a:latin typeface="Lato"/>
                <a:ea typeface="Lato"/>
                <a:cs typeface="Lato"/>
                <a:sym typeface="Lato"/>
              </a:rPr>
              <a:t>:</a:t>
            </a:r>
            <a:endParaRPr>
              <a:solidFill>
                <a:srgbClr val="FFFFFF"/>
              </a:solidFill>
              <a:latin typeface="Lato"/>
              <a:ea typeface="Lato"/>
              <a:cs typeface="Lato"/>
              <a:sym typeface="Lato"/>
            </a:endParaRPr>
          </a:p>
        </p:txBody>
      </p:sp>
      <p:graphicFrame>
        <p:nvGraphicFramePr>
          <p:cNvPr id="1318" name="Google Shape;1318;p130"/>
          <p:cNvGraphicFramePr/>
          <p:nvPr/>
        </p:nvGraphicFramePr>
        <p:xfrm>
          <a:off x="4824750" y="1021235"/>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graphicFrame>
        <p:nvGraphicFramePr>
          <p:cNvPr id="1319" name="Google Shape;1319;p130"/>
          <p:cNvGraphicFramePr/>
          <p:nvPr/>
        </p:nvGraphicFramePr>
        <p:xfrm>
          <a:off x="4824750" y="1452785"/>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r>
            </a:tbl>
          </a:graphicData>
        </a:graphic>
      </p:graphicFrame>
      <p:graphicFrame>
        <p:nvGraphicFramePr>
          <p:cNvPr id="1320" name="Google Shape;1320;p130"/>
          <p:cNvGraphicFramePr/>
          <p:nvPr/>
        </p:nvGraphicFramePr>
        <p:xfrm>
          <a:off x="4824750" y="1888160"/>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sp>
        <p:nvSpPr>
          <p:cNvPr id="1321" name="Google Shape;1321;p130"/>
          <p:cNvSpPr/>
          <p:nvPr/>
        </p:nvSpPr>
        <p:spPr>
          <a:xfrm>
            <a:off x="4246850" y="1611738"/>
            <a:ext cx="469200" cy="78300"/>
          </a:xfrm>
          <a:prstGeom prst="mathMinus">
            <a:avLst>
              <a:gd fmla="val 23520" name="adj1"/>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30"/>
          <p:cNvSpPr/>
          <p:nvPr/>
        </p:nvSpPr>
        <p:spPr>
          <a:xfrm>
            <a:off x="4251200" y="1955350"/>
            <a:ext cx="460500" cy="258000"/>
          </a:xfrm>
          <a:prstGeom prst="mathEqual">
            <a:avLst>
              <a:gd fmla="val 23520" name="adj1"/>
              <a:gd fmla="val 1176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323" name="Google Shape;1323;p130"/>
          <p:cNvGraphicFramePr/>
          <p:nvPr/>
        </p:nvGraphicFramePr>
        <p:xfrm>
          <a:off x="1199475" y="2633110"/>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graphicFrame>
        <p:nvGraphicFramePr>
          <p:cNvPr id="1324" name="Google Shape;1324;p130"/>
          <p:cNvGraphicFramePr/>
          <p:nvPr/>
        </p:nvGraphicFramePr>
        <p:xfrm>
          <a:off x="1199475" y="3064660"/>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r>
            </a:tbl>
          </a:graphicData>
        </a:graphic>
      </p:graphicFrame>
      <p:graphicFrame>
        <p:nvGraphicFramePr>
          <p:cNvPr id="1325" name="Google Shape;1325;p130"/>
          <p:cNvGraphicFramePr/>
          <p:nvPr/>
        </p:nvGraphicFramePr>
        <p:xfrm>
          <a:off x="1199475" y="3500035"/>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sp>
        <p:nvSpPr>
          <p:cNvPr id="1326" name="Google Shape;1326;p130"/>
          <p:cNvSpPr/>
          <p:nvPr/>
        </p:nvSpPr>
        <p:spPr>
          <a:xfrm>
            <a:off x="621575" y="3223613"/>
            <a:ext cx="469200" cy="78300"/>
          </a:xfrm>
          <a:prstGeom prst="mathMinus">
            <a:avLst>
              <a:gd fmla="val 23520" name="adj1"/>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30"/>
          <p:cNvSpPr/>
          <p:nvPr/>
        </p:nvSpPr>
        <p:spPr>
          <a:xfrm>
            <a:off x="625925" y="3567225"/>
            <a:ext cx="460500" cy="258000"/>
          </a:xfrm>
          <a:prstGeom prst="mathEqual">
            <a:avLst>
              <a:gd fmla="val 23520" name="adj1"/>
              <a:gd fmla="val 1176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30"/>
          <p:cNvSpPr txBox="1"/>
          <p:nvPr/>
        </p:nvSpPr>
        <p:spPr>
          <a:xfrm>
            <a:off x="4222525" y="1016525"/>
            <a:ext cx="4935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1.</a:t>
            </a:r>
            <a:endParaRPr>
              <a:solidFill>
                <a:srgbClr val="FFFFFF"/>
              </a:solidFill>
              <a:latin typeface="Lato"/>
              <a:ea typeface="Lato"/>
              <a:cs typeface="Lato"/>
              <a:sym typeface="Lato"/>
            </a:endParaRPr>
          </a:p>
        </p:txBody>
      </p:sp>
      <p:sp>
        <p:nvSpPr>
          <p:cNvPr id="1329" name="Google Shape;1329;p130"/>
          <p:cNvSpPr txBox="1"/>
          <p:nvPr/>
        </p:nvSpPr>
        <p:spPr>
          <a:xfrm>
            <a:off x="609425" y="2670600"/>
            <a:ext cx="4935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2</a:t>
            </a:r>
            <a:r>
              <a:rPr lang="en">
                <a:solidFill>
                  <a:srgbClr val="FFFFFF"/>
                </a:solidFill>
                <a:latin typeface="Lato"/>
                <a:ea typeface="Lato"/>
                <a:cs typeface="Lato"/>
                <a:sym typeface="Lato"/>
              </a:rPr>
              <a:t>.</a:t>
            </a:r>
            <a:endParaRPr>
              <a:solidFill>
                <a:srgbClr val="FFFFFF"/>
              </a:solidFill>
              <a:latin typeface="Lato"/>
              <a:ea typeface="Lato"/>
              <a:cs typeface="Lato"/>
              <a:sym typeface="Lato"/>
            </a:endParaRPr>
          </a:p>
        </p:txBody>
      </p:sp>
      <p:graphicFrame>
        <p:nvGraphicFramePr>
          <p:cNvPr id="1330" name="Google Shape;1330;p130"/>
          <p:cNvGraphicFramePr/>
          <p:nvPr/>
        </p:nvGraphicFramePr>
        <p:xfrm>
          <a:off x="4841250" y="2633110"/>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graphicFrame>
        <p:nvGraphicFramePr>
          <p:cNvPr id="1331" name="Google Shape;1331;p130"/>
          <p:cNvGraphicFramePr/>
          <p:nvPr/>
        </p:nvGraphicFramePr>
        <p:xfrm>
          <a:off x="4841250" y="3064660"/>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r>
            </a:tbl>
          </a:graphicData>
        </a:graphic>
      </p:graphicFrame>
      <p:graphicFrame>
        <p:nvGraphicFramePr>
          <p:cNvPr id="1332" name="Google Shape;1332;p130"/>
          <p:cNvGraphicFramePr/>
          <p:nvPr/>
        </p:nvGraphicFramePr>
        <p:xfrm>
          <a:off x="4841250" y="3500035"/>
          <a:ext cx="3000000" cy="3000000"/>
        </p:xfrm>
        <a:graphic>
          <a:graphicData uri="http://schemas.openxmlformats.org/drawingml/2006/table">
            <a:tbl>
              <a:tblPr>
                <a:noFill/>
                <a:tableStyleId>{1072CF12-D6C4-4AEE-8197-C99BCB22DA97}</a:tableStyleId>
              </a:tblPr>
              <a:tblGrid>
                <a:gridCol w="382850"/>
                <a:gridCol w="382850"/>
                <a:gridCol w="382850"/>
                <a:gridCol w="382850"/>
                <a:gridCol w="382850"/>
                <a:gridCol w="382850"/>
                <a:gridCol w="382850"/>
              </a:tblGrid>
              <a:tr h="339725">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tc>
              </a:tr>
            </a:tbl>
          </a:graphicData>
        </a:graphic>
      </p:graphicFrame>
      <p:sp>
        <p:nvSpPr>
          <p:cNvPr id="1333" name="Google Shape;1333;p130"/>
          <p:cNvSpPr/>
          <p:nvPr/>
        </p:nvSpPr>
        <p:spPr>
          <a:xfrm>
            <a:off x="4263350" y="3223613"/>
            <a:ext cx="469200" cy="78300"/>
          </a:xfrm>
          <a:prstGeom prst="mathMinus">
            <a:avLst>
              <a:gd fmla="val 23520" name="adj1"/>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30"/>
          <p:cNvSpPr/>
          <p:nvPr/>
        </p:nvSpPr>
        <p:spPr>
          <a:xfrm>
            <a:off x="4267700" y="3567225"/>
            <a:ext cx="460500" cy="258000"/>
          </a:xfrm>
          <a:prstGeom prst="mathEqual">
            <a:avLst>
              <a:gd fmla="val 23520" name="adj1"/>
              <a:gd fmla="val 1176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30"/>
          <p:cNvSpPr txBox="1"/>
          <p:nvPr/>
        </p:nvSpPr>
        <p:spPr>
          <a:xfrm>
            <a:off x="4251200" y="2670600"/>
            <a:ext cx="4935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3</a:t>
            </a:r>
            <a:r>
              <a:rPr lang="en">
                <a:solidFill>
                  <a:srgbClr val="FFFFFF"/>
                </a:solidFill>
                <a:latin typeface="Lato"/>
                <a:ea typeface="Lato"/>
                <a:cs typeface="Lato"/>
                <a:sym typeface="Lato"/>
              </a:rPr>
              <a:t>.</a:t>
            </a:r>
            <a:endParaRPr>
              <a:solidFill>
                <a:srgbClr val="FFFFFF"/>
              </a:solidFill>
              <a:latin typeface="Lato"/>
              <a:ea typeface="Lato"/>
              <a:cs typeface="Lato"/>
              <a:sym typeface="Lato"/>
            </a:endParaRPr>
          </a:p>
        </p:txBody>
      </p:sp>
      <p:sp>
        <p:nvSpPr>
          <p:cNvPr id="1336" name="Google Shape;1336;p130"/>
          <p:cNvSpPr txBox="1"/>
          <p:nvPr/>
        </p:nvSpPr>
        <p:spPr>
          <a:xfrm>
            <a:off x="2849775" y="4213850"/>
            <a:ext cx="1372800" cy="3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10 * 12 = 7</a:t>
            </a:r>
            <a:endParaRPr>
              <a:solidFill>
                <a:srgbClr val="FFFFFF"/>
              </a:solidFill>
              <a:latin typeface="Lato"/>
              <a:ea typeface="Lato"/>
              <a:cs typeface="Lato"/>
              <a:sym typeface="Lato"/>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1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 - Division</a:t>
            </a:r>
            <a:endParaRPr/>
          </a:p>
        </p:txBody>
      </p:sp>
      <p:sp>
        <p:nvSpPr>
          <p:cNvPr id="1342" name="Google Shape;1342;p13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have one operation remaining: division. Remember, this is equivalent to finding the multiplicative inverse for a number. That is, </a:t>
            </a:r>
            <a:r>
              <a:rPr i="1" lang="en"/>
              <a:t>X/Y = X*Y</a:t>
            </a:r>
            <a:r>
              <a:rPr baseline="30000" i="1" lang="en"/>
              <a:t>-1</a:t>
            </a:r>
            <a:r>
              <a:rPr lang="en"/>
              <a:t>.</a:t>
            </a:r>
            <a:endParaRPr/>
          </a:p>
          <a:p>
            <a:pPr indent="0" lvl="0" marL="0" rtl="0" algn="l">
              <a:spcBef>
                <a:spcPts val="1600"/>
              </a:spcBef>
              <a:spcAft>
                <a:spcPts val="0"/>
              </a:spcAft>
              <a:buNone/>
            </a:pPr>
            <a:r>
              <a:rPr lang="en"/>
              <a:t>There are (at least) 4 ways to find </a:t>
            </a:r>
            <a:r>
              <a:rPr i="1" lang="en"/>
              <a:t>Y</a:t>
            </a:r>
            <a:r>
              <a:rPr baseline="30000" i="1" lang="en"/>
              <a:t>-1</a:t>
            </a:r>
            <a:r>
              <a:rPr lang="en"/>
              <a:t>:</a:t>
            </a:r>
            <a:endParaRPr/>
          </a:p>
          <a:p>
            <a:pPr indent="-311150" lvl="0" marL="457200" rtl="0" algn="l">
              <a:spcBef>
                <a:spcPts val="1600"/>
              </a:spcBef>
              <a:spcAft>
                <a:spcPts val="0"/>
              </a:spcAft>
              <a:buSzPts val="1300"/>
              <a:buChar char="●"/>
            </a:pPr>
            <a:r>
              <a:rPr lang="en"/>
              <a:t>Use the </a:t>
            </a:r>
            <a:r>
              <a:rPr lang="en" u="sng">
                <a:solidFill>
                  <a:schemeClr val="hlink"/>
                </a:solidFill>
                <a:hlinkClick r:id="rId3"/>
              </a:rPr>
              <a:t>polynomial extended Euclidean algorithm</a:t>
            </a:r>
            <a:r>
              <a:rPr lang="en"/>
              <a:t> (which uses Bezout's identity).</a:t>
            </a:r>
            <a:endParaRPr/>
          </a:p>
          <a:p>
            <a:pPr indent="-311150" lvl="0" marL="457200" rtl="0" algn="l">
              <a:spcBef>
                <a:spcPts val="0"/>
              </a:spcBef>
              <a:spcAft>
                <a:spcPts val="0"/>
              </a:spcAft>
              <a:buSzPts val="1300"/>
              <a:buChar char="●"/>
            </a:pPr>
            <a:r>
              <a:rPr lang="en"/>
              <a:t>Loop through every element of the (finite) field and break when you find an element </a:t>
            </a:r>
            <a:r>
              <a:rPr i="1" lang="en"/>
              <a:t>Y</a:t>
            </a:r>
            <a:r>
              <a:rPr baseline="30000" i="1" lang="en"/>
              <a:t>-1</a:t>
            </a:r>
            <a:r>
              <a:rPr baseline="30000" lang="en"/>
              <a:t> </a:t>
            </a:r>
            <a:r>
              <a:rPr lang="en"/>
              <a:t>such that </a:t>
            </a:r>
            <a:r>
              <a:rPr i="1" lang="en"/>
              <a:t>Y * Y</a:t>
            </a:r>
            <a:r>
              <a:rPr baseline="30000" i="1" lang="en"/>
              <a:t>-1</a:t>
            </a:r>
            <a:r>
              <a:rPr i="1" lang="en"/>
              <a:t> = 1</a:t>
            </a:r>
            <a:r>
              <a:rPr lang="en"/>
              <a:t>. That is, brute force.</a:t>
            </a:r>
            <a:endParaRPr/>
          </a:p>
          <a:p>
            <a:pPr indent="-298450" lvl="1" marL="914400" rtl="0" algn="l">
              <a:spcBef>
                <a:spcPts val="0"/>
              </a:spcBef>
              <a:spcAft>
                <a:spcPts val="0"/>
              </a:spcAft>
              <a:buSzPts val="1100"/>
              <a:buChar char="○"/>
            </a:pPr>
            <a:r>
              <a:rPr lang="en"/>
              <a:t>If building a multiplication table, this can be done at the same time.</a:t>
            </a:r>
            <a:endParaRPr/>
          </a:p>
          <a:p>
            <a:pPr indent="-311150" lvl="0" marL="457200" rtl="0" algn="l">
              <a:spcBef>
                <a:spcPts val="0"/>
              </a:spcBef>
              <a:spcAft>
                <a:spcPts val="0"/>
              </a:spcAft>
              <a:buSzPts val="1300"/>
              <a:buChar char="●"/>
            </a:pPr>
            <a:r>
              <a:rPr lang="en"/>
              <a:t>Work in log-space, that is </a:t>
            </a:r>
            <a:r>
              <a:rPr i="1" lang="en"/>
              <a:t>log(x / y) = log(x) - log(y)</a:t>
            </a:r>
            <a:r>
              <a:rPr lang="en"/>
              <a:t> (see appendix for more).</a:t>
            </a:r>
            <a:endParaRPr/>
          </a:p>
          <a:p>
            <a:pPr indent="-311150" lvl="0" marL="457200" rtl="0" algn="l">
              <a:spcBef>
                <a:spcPts val="0"/>
              </a:spcBef>
              <a:spcAft>
                <a:spcPts val="0"/>
              </a:spcAft>
              <a:buSzPts val="1300"/>
              <a:buChar char="●"/>
            </a:pPr>
            <a:r>
              <a:rPr lang="en"/>
              <a:t>Build an inverses table from a method above.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Parity Coding</a:t>
            </a:r>
            <a:endParaRPr/>
          </a:p>
        </p:txBody>
      </p:sp>
      <p:graphicFrame>
        <p:nvGraphicFramePr>
          <p:cNvPr id="214" name="Google Shape;214;p24"/>
          <p:cNvGraphicFramePr/>
          <p:nvPr/>
        </p:nvGraphicFramePr>
        <p:xfrm>
          <a:off x="157685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rPr>
                        <a:t>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
        <p:nvSpPr>
          <p:cNvPr id="215" name="Google Shape;215;p24"/>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16" name="Google Shape;216;p24"/>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217" name="Google Shape;217;p24"/>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218" name="Google Shape;218;p24"/>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rPr>
                        <a:t>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110</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100</a:t>
                      </a:r>
                      <a:endParaRPr/>
                    </a:p>
                  </a:txBody>
                  <a:tcPr marT="91425" marB="91425" marR="91425" marL="91425"/>
                </a:tc>
              </a:tr>
            </a:tbl>
          </a:graphicData>
        </a:graphic>
      </p:graphicFrame>
      <p:sp>
        <p:nvSpPr>
          <p:cNvPr id="219" name="Google Shape;219;p24"/>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220" name="Google Shape;220;p24"/>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rPr>
                        <a:t>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011</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bl>
          </a:graphicData>
        </a:graphic>
      </p:graphicFrame>
      <p:cxnSp>
        <p:nvCxnSpPr>
          <p:cNvPr id="221" name="Google Shape;221;p24"/>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222" name="Google Shape;222;p24"/>
          <p:cNvCxnSpPr/>
          <p:nvPr/>
        </p:nvCxnSpPr>
        <p:spPr>
          <a:xfrm flipH="1" rot="10800000">
            <a:off x="1969700" y="2653550"/>
            <a:ext cx="1598100" cy="29700"/>
          </a:xfrm>
          <a:prstGeom prst="straightConnector1">
            <a:avLst/>
          </a:prstGeom>
          <a:noFill/>
          <a:ln cap="flat" cmpd="sng" w="9525">
            <a:solidFill>
              <a:schemeClr val="dk2"/>
            </a:solidFill>
            <a:prstDash val="solid"/>
            <a:round/>
            <a:headEnd len="med" w="med" type="none"/>
            <a:tailEnd len="med" w="med" type="triangle"/>
          </a:ln>
        </p:spPr>
      </p:cxnSp>
      <p:cxnSp>
        <p:nvCxnSpPr>
          <p:cNvPr id="223" name="Google Shape;223;p24"/>
          <p:cNvCxnSpPr/>
          <p:nvPr/>
        </p:nvCxnSpPr>
        <p:spPr>
          <a:xfrm>
            <a:off x="1977125" y="3515725"/>
            <a:ext cx="1605300" cy="691200"/>
          </a:xfrm>
          <a:prstGeom prst="straightConnector1">
            <a:avLst/>
          </a:prstGeom>
          <a:noFill/>
          <a:ln cap="flat" cmpd="sng" w="9525">
            <a:solidFill>
              <a:schemeClr val="dk2"/>
            </a:solidFill>
            <a:prstDash val="solid"/>
            <a:round/>
            <a:headEnd len="med" w="med" type="none"/>
            <a:tailEnd len="med" w="med" type="triangle"/>
          </a:ln>
        </p:spPr>
      </p:cxnSp>
      <p:cxnSp>
        <p:nvCxnSpPr>
          <p:cNvPr id="224" name="Google Shape;224;p24"/>
          <p:cNvCxnSpPr/>
          <p:nvPr/>
        </p:nvCxnSpPr>
        <p:spPr>
          <a:xfrm>
            <a:off x="1969700" y="3062325"/>
            <a:ext cx="1575600" cy="319500"/>
          </a:xfrm>
          <a:prstGeom prst="straightConnector1">
            <a:avLst/>
          </a:prstGeom>
          <a:noFill/>
          <a:ln cap="flat" cmpd="sng" w="9525">
            <a:solidFill>
              <a:schemeClr val="dk2"/>
            </a:solidFill>
            <a:prstDash val="solid"/>
            <a:round/>
            <a:headEnd len="med" w="med" type="none"/>
            <a:tailEnd len="med" w="med" type="triangle"/>
          </a:ln>
        </p:spPr>
      </p:cxnSp>
      <p:cxnSp>
        <p:nvCxnSpPr>
          <p:cNvPr id="225" name="Google Shape;225;p24"/>
          <p:cNvCxnSpPr/>
          <p:nvPr/>
        </p:nvCxnSpPr>
        <p:spPr>
          <a:xfrm>
            <a:off x="4117775" y="1813600"/>
            <a:ext cx="1873200" cy="319500"/>
          </a:xfrm>
          <a:prstGeom prst="straightConnector1">
            <a:avLst/>
          </a:prstGeom>
          <a:noFill/>
          <a:ln cap="flat" cmpd="sng" w="9525">
            <a:solidFill>
              <a:schemeClr val="dk2"/>
            </a:solidFill>
            <a:prstDash val="solid"/>
            <a:round/>
            <a:headEnd len="med" w="med" type="none"/>
            <a:tailEnd len="med" w="med" type="triangle"/>
          </a:ln>
        </p:spPr>
      </p:cxnSp>
      <p:cxnSp>
        <p:nvCxnSpPr>
          <p:cNvPr id="226" name="Google Shape;226;p24"/>
          <p:cNvCxnSpPr/>
          <p:nvPr/>
        </p:nvCxnSpPr>
        <p:spPr>
          <a:xfrm flipH="1" rot="10800000">
            <a:off x="4117775" y="2556950"/>
            <a:ext cx="1895700" cy="126300"/>
          </a:xfrm>
          <a:prstGeom prst="straightConnector1">
            <a:avLst/>
          </a:prstGeom>
          <a:noFill/>
          <a:ln cap="flat" cmpd="sng" w="9525">
            <a:solidFill>
              <a:schemeClr val="dk2"/>
            </a:solidFill>
            <a:prstDash val="solid"/>
            <a:round/>
            <a:headEnd len="med" w="med" type="none"/>
            <a:tailEnd len="med" w="med" type="triangle"/>
          </a:ln>
        </p:spPr>
      </p:cxnSp>
      <p:cxnSp>
        <p:nvCxnSpPr>
          <p:cNvPr id="227" name="Google Shape;227;p24"/>
          <p:cNvCxnSpPr/>
          <p:nvPr/>
        </p:nvCxnSpPr>
        <p:spPr>
          <a:xfrm flipH="1" rot="10800000">
            <a:off x="4117775" y="3344875"/>
            <a:ext cx="1880400" cy="884400"/>
          </a:xfrm>
          <a:prstGeom prst="straightConnector1">
            <a:avLst/>
          </a:prstGeom>
          <a:noFill/>
          <a:ln cap="flat" cmpd="sng" w="9525">
            <a:solidFill>
              <a:schemeClr val="dk2"/>
            </a:solidFill>
            <a:prstDash val="solid"/>
            <a:round/>
            <a:headEnd len="med" w="med" type="none"/>
            <a:tailEnd len="med" w="med" type="triangle"/>
          </a:ln>
        </p:spPr>
      </p:cxnSp>
      <p:cxnSp>
        <p:nvCxnSpPr>
          <p:cNvPr id="228" name="Google Shape;228;p24"/>
          <p:cNvCxnSpPr/>
          <p:nvPr/>
        </p:nvCxnSpPr>
        <p:spPr>
          <a:xfrm flipH="1" rot="10800000">
            <a:off x="4117775" y="2943525"/>
            <a:ext cx="1895400" cy="483000"/>
          </a:xfrm>
          <a:prstGeom prst="straightConnector1">
            <a:avLst/>
          </a:prstGeom>
          <a:noFill/>
          <a:ln cap="flat" cmpd="sng" w="9525">
            <a:solidFill>
              <a:schemeClr val="dk2"/>
            </a:solidFill>
            <a:prstDash val="solid"/>
            <a:round/>
            <a:headEnd len="med" w="med" type="none"/>
            <a:tailEnd len="med" w="med" type="triangle"/>
          </a:ln>
        </p:spPr>
      </p:cxnSp>
      <p:sp>
        <p:nvSpPr>
          <p:cNvPr id="229" name="Google Shape;229;p24"/>
          <p:cNvSpPr txBox="1"/>
          <p:nvPr/>
        </p:nvSpPr>
        <p:spPr>
          <a:xfrm>
            <a:off x="1316325" y="3817750"/>
            <a:ext cx="961200" cy="6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All Possible Messages</a:t>
            </a:r>
            <a:endParaRPr>
              <a:solidFill>
                <a:srgbClr val="FFFFFF"/>
              </a:solidFill>
              <a:latin typeface="Lato"/>
              <a:ea typeface="Lato"/>
              <a:cs typeface="Lato"/>
              <a:sym typeface="Lato"/>
            </a:endParaRPr>
          </a:p>
        </p:txBody>
      </p:sp>
      <p:sp>
        <p:nvSpPr>
          <p:cNvPr id="230" name="Google Shape;230;p24"/>
          <p:cNvSpPr txBox="1"/>
          <p:nvPr/>
        </p:nvSpPr>
        <p:spPr>
          <a:xfrm>
            <a:off x="5685900" y="3611425"/>
            <a:ext cx="1174500" cy="5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Actually Mapped Codewords</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sp>
        <p:nvSpPr>
          <p:cNvPr id="231" name="Google Shape;231;p24"/>
          <p:cNvSpPr txBox="1"/>
          <p:nvPr/>
        </p:nvSpPr>
        <p:spPr>
          <a:xfrm>
            <a:off x="4229688" y="4481275"/>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Possible Codewords</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1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 - Summary</a:t>
            </a:r>
            <a:endParaRPr/>
          </a:p>
        </p:txBody>
      </p:sp>
      <p:sp>
        <p:nvSpPr>
          <p:cNvPr id="1348" name="Google Shape;1348;p13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 have finite fields with q</a:t>
            </a:r>
            <a:r>
              <a:rPr baseline="30000" lang="en"/>
              <a:t>N</a:t>
            </a:r>
            <a:r>
              <a:rPr lang="en"/>
              <a:t> elements, i.e. GF(q</a:t>
            </a:r>
            <a:r>
              <a:rPr baseline="30000" lang="en"/>
              <a:t>N</a:t>
            </a:r>
            <a:r>
              <a:rPr lang="en"/>
              <a:t>) we:</a:t>
            </a:r>
            <a:endParaRPr/>
          </a:p>
          <a:p>
            <a:pPr indent="-311150" lvl="0" marL="457200" rtl="0" algn="l">
              <a:spcBef>
                <a:spcPts val="1600"/>
              </a:spcBef>
              <a:spcAft>
                <a:spcPts val="0"/>
              </a:spcAft>
              <a:buSzPts val="1300"/>
              <a:buChar char="●"/>
            </a:pPr>
            <a:r>
              <a:rPr lang="en"/>
              <a:t>Pretend there are N different elements in a field of size q.</a:t>
            </a:r>
            <a:endParaRPr/>
          </a:p>
          <a:p>
            <a:pPr indent="-311150" lvl="0" marL="457200" rtl="0" algn="l">
              <a:spcBef>
                <a:spcPts val="0"/>
              </a:spcBef>
              <a:spcAft>
                <a:spcPts val="0"/>
              </a:spcAft>
              <a:buSzPts val="1300"/>
              <a:buChar char="●"/>
            </a:pPr>
            <a:r>
              <a:rPr lang="en"/>
              <a:t>Equivalently, we say the elements are polynomials.</a:t>
            </a:r>
            <a:endParaRPr/>
          </a:p>
          <a:p>
            <a:pPr indent="-311150" lvl="0" marL="457200" rtl="0" algn="l">
              <a:spcBef>
                <a:spcPts val="0"/>
              </a:spcBef>
              <a:spcAft>
                <a:spcPts val="0"/>
              </a:spcAft>
              <a:buSzPts val="1300"/>
              <a:buChar char="●"/>
            </a:pPr>
            <a:r>
              <a:rPr lang="en"/>
              <a:t>Addition and subtraction are carryless (it's polynomial addition/subtraction MOD q).</a:t>
            </a:r>
            <a:endParaRPr/>
          </a:p>
          <a:p>
            <a:pPr indent="-298450" lvl="1" marL="914400" rtl="0" algn="l">
              <a:spcBef>
                <a:spcPts val="0"/>
              </a:spcBef>
              <a:spcAft>
                <a:spcPts val="0"/>
              </a:spcAft>
              <a:buSzPts val="1100"/>
              <a:buChar char="○"/>
            </a:pPr>
            <a:r>
              <a:rPr lang="en"/>
              <a:t>In GF(2</a:t>
            </a:r>
            <a:r>
              <a:rPr baseline="30000" lang="en"/>
              <a:t>N</a:t>
            </a:r>
            <a:r>
              <a:rPr lang="en"/>
              <a:t>) both addition and subtraction are XOR.</a:t>
            </a:r>
            <a:endParaRPr/>
          </a:p>
          <a:p>
            <a:pPr indent="-311150" lvl="0" marL="457200" rtl="0" algn="l">
              <a:spcBef>
                <a:spcPts val="0"/>
              </a:spcBef>
              <a:spcAft>
                <a:spcPts val="0"/>
              </a:spcAft>
              <a:buSzPts val="1300"/>
              <a:buChar char="●"/>
            </a:pPr>
            <a:r>
              <a:rPr lang="en"/>
              <a:t>Multiplication is normal multiplication with carryless addition...but then we reduce the result with some irreducible polynomial of degree N.</a:t>
            </a:r>
            <a:endParaRPr/>
          </a:p>
          <a:p>
            <a:pPr indent="-298450" lvl="1" marL="914400" rtl="0" algn="l">
              <a:spcBef>
                <a:spcPts val="0"/>
              </a:spcBef>
              <a:spcAft>
                <a:spcPts val="0"/>
              </a:spcAft>
              <a:buSzPts val="1100"/>
              <a:buChar char="○"/>
            </a:pPr>
            <a:r>
              <a:rPr lang="en"/>
              <a:t>It can be any polynomial of degree N. Usually there will be several irreducible polynomials.</a:t>
            </a:r>
            <a:endParaRPr/>
          </a:p>
          <a:p>
            <a:pPr indent="-298450" lvl="1" marL="914400" rtl="0" algn="l">
              <a:spcBef>
                <a:spcPts val="0"/>
              </a:spcBef>
              <a:spcAft>
                <a:spcPts val="0"/>
              </a:spcAft>
              <a:buSzPts val="1100"/>
              <a:buChar char="○"/>
            </a:pPr>
            <a:r>
              <a:rPr lang="en"/>
              <a:t>The result polynomial should be degree N-1</a:t>
            </a:r>
            <a:endParaRPr/>
          </a:p>
          <a:p>
            <a:pPr indent="-311150" lvl="0" marL="457200" rtl="0" algn="l">
              <a:spcBef>
                <a:spcPts val="0"/>
              </a:spcBef>
              <a:spcAft>
                <a:spcPts val="0"/>
              </a:spcAft>
              <a:buSzPts val="1300"/>
              <a:buChar char="●"/>
            </a:pPr>
            <a:r>
              <a:rPr lang="en"/>
              <a:t>Division is multiplication by an element's multiplicative inverse.</a:t>
            </a:r>
            <a:endParaRPr/>
          </a:p>
          <a:p>
            <a:pPr indent="-298450" lvl="1" marL="914400" rtl="0" algn="l">
              <a:spcBef>
                <a:spcPts val="0"/>
              </a:spcBef>
              <a:spcAft>
                <a:spcPts val="0"/>
              </a:spcAft>
              <a:buSzPts val="1100"/>
              <a:buChar char="○"/>
            </a:pPr>
            <a:r>
              <a:rPr lang="en"/>
              <a:t>Because we use an irreducible polynomial, all elements less than it must be "coprime" to it and thus we know there will be an element x</a:t>
            </a:r>
            <a:r>
              <a:rPr baseline="30000" lang="en"/>
              <a:t>-1</a:t>
            </a:r>
            <a:r>
              <a:rPr lang="en"/>
              <a:t> for each x such that x</a:t>
            </a:r>
            <a:r>
              <a:rPr baseline="30000" lang="en"/>
              <a:t>-1</a:t>
            </a:r>
            <a:r>
              <a:rPr lang="en"/>
              <a:t>*x = 1.</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1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Galois Fields And Others Bits</a:t>
            </a:r>
            <a:endParaRPr/>
          </a:p>
        </p:txBody>
      </p:sp>
      <p:sp>
        <p:nvSpPr>
          <p:cNvPr id="1354" name="Google Shape;1354;p13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we're working with computers, we likely want to work with things like bits and bytes. Luckily for us bits correspond to GF(2) and bytes correspond to GF(2</a:t>
            </a:r>
            <a:r>
              <a:rPr baseline="30000" lang="en"/>
              <a:t>8</a:t>
            </a:r>
            <a:r>
              <a:rPr lang="en"/>
              <a:t>)!</a:t>
            </a:r>
            <a:endParaRPr/>
          </a:p>
          <a:p>
            <a:pPr indent="0" lvl="0" marL="0" rtl="0" algn="l">
              <a:spcBef>
                <a:spcPts val="1600"/>
              </a:spcBef>
              <a:spcAft>
                <a:spcPts val="0"/>
              </a:spcAft>
              <a:buNone/>
            </a:pPr>
            <a:r>
              <a:rPr lang="en"/>
              <a:t>Thus, we can do our Reed Solomon computations using GF(2</a:t>
            </a:r>
            <a:r>
              <a:rPr baseline="30000" lang="en"/>
              <a:t>N</a:t>
            </a:r>
            <a:r>
              <a:rPr lang="en"/>
              <a:t>) for some N (8 or 16 are common). Finally we solved our last 2 problems:</a:t>
            </a:r>
            <a:endParaRPr/>
          </a:p>
          <a:p>
            <a:pPr indent="-311150" lvl="0" marL="457200" rtl="0" algn="l">
              <a:spcBef>
                <a:spcPts val="1600"/>
              </a:spcBef>
              <a:spcAft>
                <a:spcPts val="0"/>
              </a:spcAft>
              <a:buSzPts val="1300"/>
              <a:buChar char="●"/>
            </a:pPr>
            <a:r>
              <a:rPr lang="en"/>
              <a:t>We use matrices (polynomials) over ℝ, but computers don't like real numbers and floats are not a good substitute.</a:t>
            </a:r>
            <a:endParaRPr/>
          </a:p>
          <a:p>
            <a:pPr indent="-298450" lvl="1" marL="914400" rtl="0" algn="l">
              <a:spcBef>
                <a:spcPts val="0"/>
              </a:spcBef>
              <a:spcAft>
                <a:spcPts val="0"/>
              </a:spcAft>
              <a:buSzPts val="1100"/>
              <a:buChar char="○"/>
            </a:pPr>
            <a:r>
              <a:rPr lang="en"/>
              <a:t>Not anymore! We use finite fields now.</a:t>
            </a:r>
            <a:endParaRPr/>
          </a:p>
          <a:p>
            <a:pPr indent="-311150" lvl="0" marL="457200" rtl="0" algn="l">
              <a:spcBef>
                <a:spcPts val="0"/>
              </a:spcBef>
              <a:spcAft>
                <a:spcPts val="0"/>
              </a:spcAft>
              <a:buSzPts val="1300"/>
              <a:buChar char="●"/>
            </a:pPr>
            <a:r>
              <a:rPr lang="en"/>
              <a:t>It's not clear how to turn our symbols into integers in general. What if the new points we generate do not map back?</a:t>
            </a:r>
            <a:endParaRPr/>
          </a:p>
          <a:p>
            <a:pPr indent="-298450" lvl="1" marL="914400" rtl="0" algn="l">
              <a:spcBef>
                <a:spcPts val="0"/>
              </a:spcBef>
              <a:spcAft>
                <a:spcPts val="0"/>
              </a:spcAft>
              <a:buSzPts val="1100"/>
              <a:buChar char="○"/>
            </a:pPr>
            <a:r>
              <a:rPr lang="en"/>
              <a:t>Well, if the symbols we want to work with are binary in nature (i.e. 2</a:t>
            </a:r>
            <a:r>
              <a:rPr baseline="30000" lang="en"/>
              <a:t>N</a:t>
            </a:r>
            <a:r>
              <a:rPr lang="en"/>
              <a:t>) then we can just use GF(2</a:t>
            </a:r>
            <a:r>
              <a:rPr baseline="30000" lang="en"/>
              <a:t>N</a:t>
            </a:r>
            <a:r>
              <a:rPr lang="en"/>
              <a:t>) and have a 1:1 mapping.</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Reed Solomon - Summary</a:t>
            </a:r>
            <a:endParaRPr/>
          </a:p>
        </p:txBody>
      </p:sp>
      <p:sp>
        <p:nvSpPr>
          <p:cNvPr id="1360" name="Google Shape;1360;p13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Reed Solomon is generating a polynomial from a set of input data "points" and then generating redundancy by finding a few more points along the polynomial.</a:t>
            </a:r>
            <a:endParaRPr/>
          </a:p>
          <a:p>
            <a:pPr indent="-311150" lvl="0" marL="457200" rtl="0" algn="l">
              <a:spcBef>
                <a:spcPts val="0"/>
              </a:spcBef>
              <a:spcAft>
                <a:spcPts val="0"/>
              </a:spcAft>
              <a:buSzPts val="1300"/>
              <a:buChar char="●"/>
            </a:pPr>
            <a:r>
              <a:rPr lang="en"/>
              <a:t>We can generate a matrix to do the same thing, but much faster than futzing with polynomials.</a:t>
            </a:r>
            <a:endParaRPr/>
          </a:p>
          <a:p>
            <a:pPr indent="-311150" lvl="0" marL="457200" rtl="0" algn="l">
              <a:spcBef>
                <a:spcPts val="0"/>
              </a:spcBef>
              <a:spcAft>
                <a:spcPts val="0"/>
              </a:spcAft>
              <a:buSzPts val="1300"/>
              <a:buChar char="●"/>
            </a:pPr>
            <a:r>
              <a:rPr lang="en"/>
              <a:t>Polynomials work with any kind of field. Because our computers are finite, we want to use finite fields.</a:t>
            </a:r>
            <a:endParaRPr/>
          </a:p>
          <a:p>
            <a:pPr indent="-311150" lvl="0" marL="457200" rtl="0" algn="l">
              <a:spcBef>
                <a:spcPts val="0"/>
              </a:spcBef>
              <a:spcAft>
                <a:spcPts val="0"/>
              </a:spcAft>
              <a:buSzPts val="1300"/>
              <a:buChar char="●"/>
            </a:pPr>
            <a:r>
              <a:rPr lang="en"/>
              <a:t>Specifically, because we usually work with binary data (e.g. bytes), we use Galois fields with 2</a:t>
            </a:r>
            <a:r>
              <a:rPr baseline="30000" lang="en"/>
              <a:t>N</a:t>
            </a:r>
            <a:r>
              <a:rPr lang="en"/>
              <a:t> elements, that is, GF(2</a:t>
            </a:r>
            <a:r>
              <a:rPr baseline="30000" lang="en"/>
              <a:t>N</a:t>
            </a:r>
            <a:r>
              <a:rPr lang="en"/>
              <a:t>) for our points and our operations on them.</a:t>
            </a:r>
            <a:endParaRPr/>
          </a:p>
          <a:p>
            <a:pPr indent="0" lvl="0" marL="0" rtl="0" algn="l">
              <a:spcBef>
                <a:spcPts val="1600"/>
              </a:spcBef>
              <a:spcAft>
                <a:spcPts val="0"/>
              </a:spcAft>
              <a:buNone/>
            </a:pPr>
            <a:r>
              <a:rPr lang="en"/>
              <a:t>It's as simple as that!</a:t>
            </a:r>
            <a:endParaRPr/>
          </a:p>
          <a:p>
            <a:pPr indent="0" lvl="0" marL="0" rtl="0" algn="l">
              <a:spcBef>
                <a:spcPts val="1600"/>
              </a:spcBef>
              <a:spcAft>
                <a:spcPts val="1600"/>
              </a:spcAft>
              <a:buNone/>
            </a:pPr>
            <a:r>
              <a:rPr lang="en"/>
              <a:t>The next few slides (the appendix) has some more details on optimizations and other random things I think are interesting.</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135"/>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Appendix</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1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Another Intuition for Degrees</a:t>
            </a:r>
            <a:endParaRPr/>
          </a:p>
        </p:txBody>
      </p:sp>
      <p:sp>
        <p:nvSpPr>
          <p:cNvPr id="1371" name="Google Shape;1371;p13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On a previous slide I said that with N points we can form a polynomial of degree N-1...l</a:t>
            </a:r>
            <a:r>
              <a:rPr lang="en"/>
              <a:t>et's consider how</a:t>
            </a:r>
            <a:r>
              <a:rPr lang="en"/>
              <a:t> this looks for a few values of N...</a:t>
            </a:r>
            <a:endParaRPr/>
          </a:p>
        </p:txBody>
      </p:sp>
      <p:pic>
        <p:nvPicPr>
          <p:cNvPr id="1372" name="Google Shape;1372;p136"/>
          <p:cNvPicPr preferRelativeResize="0"/>
          <p:nvPr/>
        </p:nvPicPr>
        <p:blipFill>
          <a:blip r:embed="rId3">
            <a:alphaModFix/>
          </a:blip>
          <a:stretch>
            <a:fillRect/>
          </a:stretch>
        </p:blipFill>
        <p:spPr>
          <a:xfrm>
            <a:off x="1061563" y="2702413"/>
            <a:ext cx="2095500" cy="2105025"/>
          </a:xfrm>
          <a:prstGeom prst="rect">
            <a:avLst/>
          </a:prstGeom>
          <a:noFill/>
          <a:ln>
            <a:noFill/>
          </a:ln>
        </p:spPr>
      </p:pic>
      <p:pic>
        <p:nvPicPr>
          <p:cNvPr id="1373" name="Google Shape;1373;p136"/>
          <p:cNvPicPr preferRelativeResize="0"/>
          <p:nvPr/>
        </p:nvPicPr>
        <p:blipFill rotWithShape="1">
          <a:blip r:embed="rId4">
            <a:alphaModFix/>
          </a:blip>
          <a:srcRect b="0" l="0" r="34327" t="0"/>
          <a:stretch/>
        </p:blipFill>
        <p:spPr>
          <a:xfrm>
            <a:off x="3459908" y="2915925"/>
            <a:ext cx="2095500" cy="1447800"/>
          </a:xfrm>
          <a:prstGeom prst="rect">
            <a:avLst/>
          </a:prstGeom>
          <a:noFill/>
          <a:ln>
            <a:noFill/>
          </a:ln>
        </p:spPr>
      </p:pic>
      <p:pic>
        <p:nvPicPr>
          <p:cNvPr id="1374" name="Google Shape;1374;p136"/>
          <p:cNvPicPr preferRelativeResize="0"/>
          <p:nvPr/>
        </p:nvPicPr>
        <p:blipFill rotWithShape="1">
          <a:blip r:embed="rId5">
            <a:alphaModFix/>
          </a:blip>
          <a:srcRect b="0" l="0" r="34327" t="0"/>
          <a:stretch/>
        </p:blipFill>
        <p:spPr>
          <a:xfrm>
            <a:off x="5986858" y="2901625"/>
            <a:ext cx="2095500" cy="1476375"/>
          </a:xfrm>
          <a:prstGeom prst="rect">
            <a:avLst/>
          </a:prstGeom>
          <a:noFill/>
          <a:ln>
            <a:noFill/>
          </a:ln>
        </p:spPr>
      </p:pic>
      <p:sp>
        <p:nvSpPr>
          <p:cNvPr id="1375" name="Google Shape;1375;p136"/>
          <p:cNvSpPr txBox="1"/>
          <p:nvPr/>
        </p:nvSpPr>
        <p:spPr>
          <a:xfrm>
            <a:off x="1406863" y="2312875"/>
            <a:ext cx="1404900" cy="28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{(0.5, 5)}</a:t>
            </a:r>
            <a:endParaRPr>
              <a:solidFill>
                <a:srgbClr val="FFFFFF"/>
              </a:solidFill>
              <a:latin typeface="Lato"/>
              <a:ea typeface="Lato"/>
              <a:cs typeface="Lato"/>
              <a:sym typeface="Lato"/>
            </a:endParaRPr>
          </a:p>
        </p:txBody>
      </p:sp>
      <p:sp>
        <p:nvSpPr>
          <p:cNvPr id="1376" name="Google Shape;1376;p136"/>
          <p:cNvSpPr txBox="1"/>
          <p:nvPr/>
        </p:nvSpPr>
        <p:spPr>
          <a:xfrm>
            <a:off x="3805213" y="2551275"/>
            <a:ext cx="1404900" cy="28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{(0, -3), (2, 1)}</a:t>
            </a:r>
            <a:endParaRPr>
              <a:solidFill>
                <a:srgbClr val="FFFFFF"/>
              </a:solidFill>
              <a:latin typeface="Lato"/>
              <a:ea typeface="Lato"/>
              <a:cs typeface="Lato"/>
              <a:sym typeface="Lato"/>
            </a:endParaRPr>
          </a:p>
        </p:txBody>
      </p:sp>
      <p:sp>
        <p:nvSpPr>
          <p:cNvPr id="1377" name="Google Shape;1377;p136"/>
          <p:cNvSpPr txBox="1"/>
          <p:nvPr/>
        </p:nvSpPr>
        <p:spPr>
          <a:xfrm>
            <a:off x="6033138" y="2510850"/>
            <a:ext cx="2049300" cy="28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{(-1, 6), (0, 0), (0.5, 1.5)}</a:t>
            </a:r>
            <a:endParaRPr>
              <a:solidFill>
                <a:srgbClr val="FFFFFF"/>
              </a:solidFill>
              <a:latin typeface="Lato"/>
              <a:ea typeface="Lato"/>
              <a:cs typeface="Lato"/>
              <a:sym typeface="Lato"/>
            </a:endParaRPr>
          </a:p>
        </p:txBody>
      </p:sp>
      <p:sp>
        <p:nvSpPr>
          <p:cNvPr id="1378" name="Google Shape;1378;p136"/>
          <p:cNvSpPr/>
          <p:nvPr/>
        </p:nvSpPr>
        <p:spPr>
          <a:xfrm>
            <a:off x="2500063" y="3631675"/>
            <a:ext cx="106800" cy="123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36"/>
          <p:cNvSpPr/>
          <p:nvPr/>
        </p:nvSpPr>
        <p:spPr>
          <a:xfrm>
            <a:off x="4353288" y="3631675"/>
            <a:ext cx="106800" cy="123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36"/>
          <p:cNvSpPr/>
          <p:nvPr/>
        </p:nvSpPr>
        <p:spPr>
          <a:xfrm>
            <a:off x="5157638" y="3164125"/>
            <a:ext cx="106800" cy="123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36"/>
          <p:cNvSpPr/>
          <p:nvPr/>
        </p:nvSpPr>
        <p:spPr>
          <a:xfrm>
            <a:off x="6876513" y="4162825"/>
            <a:ext cx="106800" cy="123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36"/>
          <p:cNvSpPr/>
          <p:nvPr/>
        </p:nvSpPr>
        <p:spPr>
          <a:xfrm>
            <a:off x="7217888" y="4039525"/>
            <a:ext cx="106800" cy="123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36"/>
          <p:cNvSpPr/>
          <p:nvPr/>
        </p:nvSpPr>
        <p:spPr>
          <a:xfrm>
            <a:off x="6146038" y="3440575"/>
            <a:ext cx="106800" cy="123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p13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rs=1.2 == r=3?</a:t>
            </a:r>
            <a:endParaRPr/>
          </a:p>
        </p:txBody>
      </p:sp>
      <p:sp>
        <p:nvSpPr>
          <p:cNvPr id="1389" name="Google Shape;1389;p13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question from a coworker: Does rs=1.2 do the same thing as r=3?</a:t>
            </a:r>
            <a:endParaRPr/>
          </a:p>
          <a:p>
            <a:pPr indent="0" lvl="0" marL="0" rtl="0" algn="l">
              <a:spcBef>
                <a:spcPts val="1600"/>
              </a:spcBef>
              <a:spcAft>
                <a:spcPts val="0"/>
              </a:spcAft>
              <a:buNone/>
            </a:pPr>
            <a:r>
              <a:rPr lang="en"/>
              <a:t>Yes! It's really cool how we can prove this. We know that with n points we'll construct a polynomial of degree n-1, so if we have 1 (data) point, then we'll construct a polynomial of degree 0. A polynomial of degree 0 is constant (the highest x term is x</a:t>
            </a:r>
            <a:r>
              <a:rPr baseline="30000" lang="en"/>
              <a:t>0</a:t>
            </a:r>
            <a:r>
              <a:rPr lang="en"/>
              <a:t> which is always 1, and thus x is ignored). And, the constructed polynomial must satisfy f(x</a:t>
            </a:r>
            <a:r>
              <a:rPr baseline="-25000" lang="en"/>
              <a:t>0</a:t>
            </a:r>
            <a:r>
              <a:rPr lang="en"/>
              <a:t>) = y</a:t>
            </a:r>
            <a:r>
              <a:rPr baseline="-25000" lang="en"/>
              <a:t>0</a:t>
            </a:r>
            <a:r>
              <a:rPr lang="en"/>
              <a:t>. So, it's constant and at least one point is (x</a:t>
            </a:r>
            <a:r>
              <a:rPr baseline="-25000" lang="en"/>
              <a:t>0</a:t>
            </a:r>
            <a:r>
              <a:rPr lang="en"/>
              <a:t>, y</a:t>
            </a:r>
            <a:r>
              <a:rPr baseline="-25000" lang="en"/>
              <a:t>0</a:t>
            </a:r>
            <a:r>
              <a:rPr lang="en"/>
              <a:t>) so we know that f(x) over all x values MUST be y</a:t>
            </a:r>
            <a:r>
              <a:rPr baseline="-25000" lang="en"/>
              <a:t>0</a:t>
            </a:r>
            <a:r>
              <a:rPr lang="en"/>
              <a:t>, and thus we've just done replication (but with RS).</a:t>
            </a:r>
            <a:endParaRPr/>
          </a:p>
          <a:p>
            <a:pPr indent="0" lvl="0" marL="0" rtl="0" algn="l">
              <a:spcBef>
                <a:spcPts val="1600"/>
              </a:spcBef>
              <a:spcAft>
                <a:spcPts val="1600"/>
              </a:spcAft>
              <a:buNone/>
            </a:pPr>
            <a:r>
              <a:rPr lang="en"/>
              <a:t>Note too that we had a proof much further up that replicating a single symbol is an MDS code (and RS is an MDS code), so this is not a surprise.</a:t>
            </a:r>
            <a:r>
              <a:rPr lang="en"/>
              <a:t>  </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13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Faster Galois Field Arithmetic</a:t>
            </a:r>
            <a:endParaRPr/>
          </a:p>
        </p:txBody>
      </p:sp>
      <p:sp>
        <p:nvSpPr>
          <p:cNvPr id="1395" name="Google Shape;1395;p13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I noted (at least in the speaker notes) in an earlier slide, when we're using GF(2</a:t>
            </a:r>
            <a:r>
              <a:rPr baseline="30000" lang="en"/>
              <a:t>N</a:t>
            </a:r>
            <a:r>
              <a:rPr lang="en"/>
              <a:t>), addition becomes XOR. If you do y XOR y you always get 0, thus every element is its own additive inverse, so subtraction is also XOR.</a:t>
            </a:r>
            <a:endParaRPr/>
          </a:p>
          <a:p>
            <a:pPr indent="0" lvl="0" marL="0" rtl="0" algn="l">
              <a:spcBef>
                <a:spcPts val="1600"/>
              </a:spcBef>
              <a:spcAft>
                <a:spcPts val="0"/>
              </a:spcAft>
              <a:buNone/>
            </a:pPr>
            <a:r>
              <a:rPr lang="en"/>
              <a:t>However, multiplication required multiple XORs and a final reduce step which is fairly slow. Can we do better? Yes!</a:t>
            </a:r>
            <a:endParaRPr/>
          </a:p>
          <a:p>
            <a:pPr indent="-311150" lvl="0" marL="457200" rtl="0" algn="l">
              <a:spcBef>
                <a:spcPts val="1600"/>
              </a:spcBef>
              <a:spcAft>
                <a:spcPts val="0"/>
              </a:spcAft>
              <a:buSzPts val="1300"/>
              <a:buChar char="●"/>
            </a:pPr>
            <a:r>
              <a:rPr lang="en"/>
              <a:t>We can pre-compute multiplication tables if the field isn't too large; then we just need to do a lookup.</a:t>
            </a:r>
            <a:endParaRPr/>
          </a:p>
          <a:p>
            <a:pPr indent="-311150" lvl="0" marL="457200" rtl="0" algn="l">
              <a:spcBef>
                <a:spcPts val="0"/>
              </a:spcBef>
              <a:spcAft>
                <a:spcPts val="0"/>
              </a:spcAft>
              <a:buSzPts val="1300"/>
              <a:buChar char="●"/>
            </a:pPr>
            <a:r>
              <a:rPr lang="en"/>
              <a:t>We can work in "log space" where multiplication becomes addition. </a:t>
            </a:r>
            <a:endParaRPr/>
          </a:p>
          <a:p>
            <a:pPr indent="-298450" lvl="1" marL="914400" rtl="0" algn="l">
              <a:spcBef>
                <a:spcPts val="0"/>
              </a:spcBef>
              <a:spcAft>
                <a:spcPts val="0"/>
              </a:spcAft>
              <a:buSzPts val="1100"/>
              <a:buChar char="○"/>
            </a:pPr>
            <a:r>
              <a:rPr lang="en"/>
              <a:t>That is, take a "generator" element (an irreducible polynomial, so "x+1" works) and raise it to all powers [0..N). Map each number to it's generator power and vice-versa.</a:t>
            </a:r>
            <a:endParaRPr/>
          </a:p>
          <a:p>
            <a:pPr indent="-298450" lvl="1" marL="914400" rtl="0" algn="l">
              <a:spcBef>
                <a:spcPts val="0"/>
              </a:spcBef>
              <a:spcAft>
                <a:spcPts val="0"/>
              </a:spcAft>
              <a:buSzPts val="1100"/>
              <a:buChar char="○"/>
            </a:pPr>
            <a:r>
              <a:rPr lang="en"/>
              <a:t>To multiply 2 numbers, you map to their exponential number, then add them, then map back.</a:t>
            </a:r>
            <a:endParaRPr/>
          </a:p>
          <a:p>
            <a:pPr indent="-298450" lvl="1" marL="914400" rtl="0" algn="l">
              <a:spcBef>
                <a:spcPts val="0"/>
              </a:spcBef>
              <a:spcAft>
                <a:spcPts val="0"/>
              </a:spcAft>
              <a:buSzPts val="1100"/>
              <a:buChar char="○"/>
            </a:pPr>
            <a:r>
              <a:rPr lang="en"/>
              <a:t>This requires 3 table lookups, but you only need 2N elements in your table instead of N</a:t>
            </a:r>
            <a:r>
              <a:rPr baseline="30000" lang="en"/>
              <a:t>2</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13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CPU Intrinsics for faster field arithmetic</a:t>
            </a:r>
            <a:endParaRPr/>
          </a:p>
        </p:txBody>
      </p:sp>
      <p:sp>
        <p:nvSpPr>
          <p:cNvPr id="1401" name="Google Shape;1401;p13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XOR is a single CPU instruction to do carryless addition, but what about multiplication?</a:t>
            </a:r>
            <a:endParaRPr/>
          </a:p>
          <a:p>
            <a:pPr indent="-298450" lvl="1" marL="914400" rtl="0" algn="l">
              <a:spcBef>
                <a:spcPts val="0"/>
              </a:spcBef>
              <a:spcAft>
                <a:spcPts val="0"/>
              </a:spcAft>
              <a:buSzPts val="1100"/>
              <a:buChar char="○"/>
            </a:pPr>
            <a:r>
              <a:rPr lang="en"/>
              <a:t>So far we've had to implement carryless multiplication in software using either repeated carryless addition (i.e. long form </a:t>
            </a:r>
            <a:r>
              <a:rPr lang="en"/>
              <a:t>multiplication</a:t>
            </a:r>
            <a:r>
              <a:rPr lang="en"/>
              <a:t>) and/or multiplication/exponent tables.</a:t>
            </a:r>
            <a:endParaRPr/>
          </a:p>
          <a:p>
            <a:pPr indent="-311150" lvl="0" marL="457200" rtl="0" algn="l">
              <a:spcBef>
                <a:spcPts val="0"/>
              </a:spcBef>
              <a:spcAft>
                <a:spcPts val="0"/>
              </a:spcAft>
              <a:buSzPts val="1300"/>
              <a:buChar char="●"/>
            </a:pPr>
            <a:r>
              <a:rPr lang="en"/>
              <a:t>Enter CLMUL</a:t>
            </a:r>
            <a:endParaRPr/>
          </a:p>
          <a:p>
            <a:pPr indent="-298450" lvl="1" marL="914400" rtl="0" algn="l">
              <a:spcBef>
                <a:spcPts val="0"/>
              </a:spcBef>
              <a:spcAft>
                <a:spcPts val="0"/>
              </a:spcAft>
              <a:buSzPts val="1100"/>
              <a:buChar char="○"/>
            </a:pPr>
            <a:r>
              <a:rPr lang="en"/>
              <a:t>Carry-less multiplication, i.e. multiplication in a 2</a:t>
            </a:r>
            <a:r>
              <a:rPr baseline="30000" lang="en"/>
              <a:t>N</a:t>
            </a:r>
            <a:r>
              <a:rPr lang="en"/>
              <a:t> field.</a:t>
            </a:r>
            <a:endParaRPr/>
          </a:p>
          <a:p>
            <a:pPr indent="-298450" lvl="1" marL="914400" rtl="0" algn="l">
              <a:spcBef>
                <a:spcPts val="0"/>
              </a:spcBef>
              <a:spcAft>
                <a:spcPts val="0"/>
              </a:spcAft>
              <a:buSzPts val="1100"/>
              <a:buChar char="○"/>
            </a:pPr>
            <a:r>
              <a:rPr lang="en" u="sng">
                <a:solidFill>
                  <a:schemeClr val="hlink"/>
                </a:solidFill>
                <a:hlinkClick r:id="rId3"/>
              </a:rPr>
              <a:t>https://en.wikipedia.org/wiki/CLMUL_instruction_set</a:t>
            </a:r>
            <a:endParaRPr/>
          </a:p>
          <a:p>
            <a:pPr indent="-311150" lvl="0" marL="457200" rtl="0" algn="l">
              <a:spcBef>
                <a:spcPts val="0"/>
              </a:spcBef>
              <a:spcAft>
                <a:spcPts val="0"/>
              </a:spcAft>
              <a:buSzPts val="1300"/>
              <a:buChar char="●"/>
            </a:pPr>
            <a:r>
              <a:rPr lang="en"/>
              <a:t>There are also fancy CPU instructions for doing many scalar operations across a vector of data at once: </a:t>
            </a:r>
            <a:r>
              <a:rPr lang="en" u="sng">
                <a:solidFill>
                  <a:schemeClr val="hlink"/>
                </a:solidFill>
                <a:hlinkClick r:id="rId4"/>
              </a:rPr>
              <a:t>SIMD</a:t>
            </a:r>
            <a:r>
              <a:rPr lang="en"/>
              <a:t>.</a:t>
            </a:r>
            <a:endParaRPr/>
          </a:p>
          <a:p>
            <a:pPr indent="-298450" lvl="1" marL="914400" rtl="0" algn="l">
              <a:spcBef>
                <a:spcPts val="0"/>
              </a:spcBef>
              <a:spcAft>
                <a:spcPts val="0"/>
              </a:spcAft>
              <a:buSzPts val="1100"/>
              <a:buChar char="○"/>
            </a:pPr>
            <a:r>
              <a:rPr lang="en"/>
              <a:t>Combine these and you can do entire matrix dot products (where the multiplication step is CLMUL and the addition step is XOR) with a small number of CPU instructions. </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1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Cauchy Matrices</a:t>
            </a:r>
            <a:endParaRPr/>
          </a:p>
        </p:txBody>
      </p:sp>
      <p:sp>
        <p:nvSpPr>
          <p:cNvPr id="1407" name="Google Shape;1407;p14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generator matrix comes from the equation Y' = X'X</a:t>
            </a:r>
            <a:r>
              <a:rPr baseline="30000" lang="en"/>
              <a:t>-1</a:t>
            </a:r>
            <a:r>
              <a:rPr lang="en"/>
              <a:t>Y</a:t>
            </a:r>
            <a:endParaRPr/>
          </a:p>
          <a:p>
            <a:pPr indent="0" lvl="0" marL="0" rtl="0" algn="l">
              <a:spcBef>
                <a:spcPts val="1600"/>
              </a:spcBef>
              <a:spcAft>
                <a:spcPts val="0"/>
              </a:spcAft>
              <a:buNone/>
            </a:pPr>
            <a:r>
              <a:rPr lang="en"/>
              <a:t>We really only need 2 properties from our X matrix:</a:t>
            </a:r>
            <a:endParaRPr/>
          </a:p>
          <a:p>
            <a:pPr indent="-311150" lvl="0" marL="457200" rtl="0" algn="l">
              <a:spcBef>
                <a:spcPts val="1600"/>
              </a:spcBef>
              <a:spcAft>
                <a:spcPts val="0"/>
              </a:spcAft>
              <a:buSzPts val="1300"/>
              <a:buAutoNum type="arabicPeriod"/>
            </a:pPr>
            <a:r>
              <a:rPr lang="en"/>
              <a:t>X is invertible</a:t>
            </a:r>
            <a:endParaRPr/>
          </a:p>
          <a:p>
            <a:pPr indent="-311150" lvl="0" marL="457200" rtl="0" algn="l">
              <a:spcBef>
                <a:spcPts val="0"/>
              </a:spcBef>
              <a:spcAft>
                <a:spcPts val="0"/>
              </a:spcAft>
              <a:buSzPts val="1300"/>
              <a:buAutoNum type="arabicPeriod"/>
            </a:pPr>
            <a:r>
              <a:rPr lang="en"/>
              <a:t>Any N rows from X' are linearly independent (invertible).</a:t>
            </a:r>
            <a:endParaRPr/>
          </a:p>
          <a:p>
            <a:pPr indent="0" lvl="0" marL="0" rtl="0" algn="l">
              <a:spcBef>
                <a:spcPts val="1600"/>
              </a:spcBef>
              <a:spcAft>
                <a:spcPts val="0"/>
              </a:spcAft>
              <a:buNone/>
            </a:pPr>
            <a:r>
              <a:rPr lang="en"/>
              <a:t>Vandermonde matrices satisfy these properties, but so do </a:t>
            </a:r>
            <a:r>
              <a:rPr lang="en" u="sng">
                <a:solidFill>
                  <a:schemeClr val="hlink"/>
                </a:solidFill>
                <a:hlinkClick r:id="rId3"/>
              </a:rPr>
              <a:t>Cauchy matrices</a:t>
            </a:r>
            <a:r>
              <a:rPr lang="en"/>
              <a:t>. Square Cauchy matrices are </a:t>
            </a:r>
            <a:r>
              <a:rPr i="1" lang="en"/>
              <a:t>always</a:t>
            </a:r>
            <a:r>
              <a:rPr lang="en"/>
              <a:t> invertible (by their construction) and every submatrix of a Cauchy matrix is also a Cauchy matrix meaning a square submatrix is invertible.</a:t>
            </a:r>
            <a:endParaRPr/>
          </a:p>
          <a:p>
            <a:pPr indent="0" lvl="0" marL="0" rtl="0" algn="l">
              <a:spcBef>
                <a:spcPts val="1600"/>
              </a:spcBef>
              <a:spcAft>
                <a:spcPts val="1600"/>
              </a:spcAft>
              <a:buNone/>
            </a:pPr>
            <a:r>
              <a:rPr lang="en"/>
              <a:t>Some RS algorithms use Cauchy matrices because they allow for different matrices to be used and some of those matrices actually guarantee less XORs are needed when doing multiplication! You can read briefly about it </a:t>
            </a:r>
            <a:r>
              <a:rPr lang="en" u="sng">
                <a:solidFill>
                  <a:schemeClr val="hlink"/>
                </a:solidFill>
                <a:hlinkClick r:id="rId4"/>
              </a:rPr>
              <a:t>here</a:t>
            </a:r>
            <a:r>
              <a:rPr lang="en"/>
              <a:t> or see </a:t>
            </a:r>
            <a:r>
              <a:rPr lang="en" u="sng">
                <a:solidFill>
                  <a:schemeClr val="hlink"/>
                </a:solidFill>
                <a:hlinkClick r:id="rId5"/>
              </a:rPr>
              <a:t>a full paper about it here</a:t>
            </a:r>
            <a:r>
              <a:rPr lang="en"/>
              <a:t>.</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14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did I write this?</a:t>
            </a:r>
            <a:endParaRPr/>
          </a:p>
        </p:txBody>
      </p:sp>
      <p:sp>
        <p:nvSpPr>
          <p:cNvPr id="1413" name="Google Shape;1413;p141"/>
          <p:cNvSpPr txBox="1"/>
          <p:nvPr>
            <p:ph idx="1" type="body"/>
          </p:nvPr>
        </p:nvSpPr>
        <p:spPr>
          <a:xfrm>
            <a:off x="1297500" y="1567550"/>
            <a:ext cx="7038900" cy="3063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It started as I was reading the second chapter of "</a:t>
            </a:r>
            <a:r>
              <a:rPr lang="en" u="sng">
                <a:solidFill>
                  <a:schemeClr val="hlink"/>
                </a:solidFill>
                <a:hlinkClick r:id="rId3"/>
              </a:rPr>
              <a:t>A Programmer's Introduction to Mathematics</a:t>
            </a:r>
            <a:r>
              <a:rPr lang="en"/>
              <a:t>". It discussed polynomials and at the end of the chapter presented a programming-related application, </a:t>
            </a:r>
            <a:r>
              <a:rPr lang="en" u="sng">
                <a:solidFill>
                  <a:schemeClr val="hlink"/>
                </a:solidFill>
                <a:hlinkClick r:id="rId4"/>
              </a:rPr>
              <a:t>Shamir's Secret Sharing algorithm</a:t>
            </a:r>
            <a:r>
              <a:rPr lang="en"/>
              <a:t>. While reading that, I realize it was very similar to Reed Solomon which I was familiar with in practice (a few years ago I tried learning how it worked, but then got scared off when I saw the word "polynomial" :P). I was looking for a programming project and thought making a Reed-Solomon encoder would be fun. Little did I know I needed to learn a lot more (about fields and block codes) to do it right. I implemented something that didn't work, then spent lots of time learning about the mathematics of Fields. I also spent a lot of time moving from the L</a:t>
            </a:r>
            <a:r>
              <a:rPr lang="en"/>
              <a:t>agrangian</a:t>
            </a:r>
            <a:r>
              <a:rPr lang="en"/>
              <a:t> interpolation method of constructing polynomials presented in the book towards understanding the mathematics behind doing it via Vandermonde and Cauchy matrices. Once I finally finished my encoder, I thought it'd be cool to give a talk given how much time I spent learning this stuff and how interesting I find the math. So here we are.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Correcting Erasures</a:t>
            </a:r>
            <a:endParaRPr/>
          </a:p>
        </p:txBody>
      </p:sp>
      <p:sp>
        <p:nvSpPr>
          <p:cNvPr id="237" name="Google Shape;237;p2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a:t>
            </a:r>
            <a:r>
              <a:rPr i="1" lang="en"/>
              <a:t>correct</a:t>
            </a:r>
            <a:r>
              <a:rPr lang="en"/>
              <a:t> an erasure by ignoring the erased symbol in the codeword and every codeword in the </a:t>
            </a:r>
            <a:r>
              <a:rPr i="1" lang="en"/>
              <a:t>range</a:t>
            </a:r>
            <a:r>
              <a:rPr lang="en"/>
              <a:t> and seeing if there is a single match.</a:t>
            </a:r>
            <a:endParaRPr/>
          </a:p>
          <a:p>
            <a:pPr indent="0" lvl="0" marL="0" rtl="0" algn="l">
              <a:spcBef>
                <a:spcPts val="1600"/>
              </a:spcBef>
              <a:spcAft>
                <a:spcPts val="1600"/>
              </a:spcAft>
              <a:buNone/>
            </a:pPr>
            <a:r>
              <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14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Resources</a:t>
            </a:r>
            <a:endParaRPr/>
          </a:p>
        </p:txBody>
      </p:sp>
      <p:sp>
        <p:nvSpPr>
          <p:cNvPr id="1419" name="Google Shape;1419;p14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u="sng">
                <a:solidFill>
                  <a:schemeClr val="hlink"/>
                </a:solidFill>
                <a:hlinkClick r:id="rId3"/>
              </a:rPr>
              <a:t>A Gentle Introduction to Erasure Codes</a:t>
            </a:r>
            <a:r>
              <a:rPr lang="en"/>
              <a:t> </a:t>
            </a:r>
            <a:endParaRPr/>
          </a:p>
          <a:p>
            <a:pPr indent="-311150" lvl="0" marL="457200" rtl="0" algn="l">
              <a:spcBef>
                <a:spcPts val="0"/>
              </a:spcBef>
              <a:spcAft>
                <a:spcPts val="0"/>
              </a:spcAft>
              <a:buSzPts val="1300"/>
              <a:buChar char="●"/>
            </a:pPr>
            <a:r>
              <a:rPr lang="en" u="sng">
                <a:solidFill>
                  <a:schemeClr val="hlink"/>
                </a:solidFill>
                <a:hlinkClick r:id="rId4"/>
              </a:rPr>
              <a:t>Finite Field Arithmetic and Reed-Solomon Coding</a:t>
            </a:r>
            <a:r>
              <a:rPr lang="en"/>
              <a:t> (by the author of RE2)</a:t>
            </a:r>
            <a:endParaRPr/>
          </a:p>
          <a:p>
            <a:pPr indent="-311150" lvl="0" marL="457200" rtl="0" algn="l">
              <a:spcBef>
                <a:spcPts val="0"/>
              </a:spcBef>
              <a:spcAft>
                <a:spcPts val="0"/>
              </a:spcAft>
              <a:buSzPts val="1300"/>
              <a:buChar char="●"/>
            </a:pPr>
            <a:r>
              <a:rPr lang="en" u="sng">
                <a:solidFill>
                  <a:schemeClr val="hlink"/>
                </a:solidFill>
                <a:hlinkClick r:id="rId5"/>
              </a:rPr>
              <a:t>Hamming’s Code</a:t>
            </a:r>
            <a:endParaRPr/>
          </a:p>
          <a:p>
            <a:pPr indent="-311150" lvl="0" marL="457200" rtl="0" algn="l">
              <a:spcBef>
                <a:spcPts val="0"/>
              </a:spcBef>
              <a:spcAft>
                <a:spcPts val="0"/>
              </a:spcAft>
              <a:buSzPts val="1300"/>
              <a:buChar char="●"/>
            </a:pPr>
            <a:r>
              <a:rPr lang="en" u="sng">
                <a:solidFill>
                  <a:schemeClr val="hlink"/>
                </a:solidFill>
                <a:hlinkClick r:id="rId6"/>
              </a:rPr>
              <a:t>The Codes of Solomon, Reed, and Muller</a:t>
            </a:r>
            <a:endParaRPr/>
          </a:p>
          <a:p>
            <a:pPr indent="-311150" lvl="0" marL="457200" rtl="0" algn="l">
              <a:spcBef>
                <a:spcPts val="0"/>
              </a:spcBef>
              <a:spcAft>
                <a:spcPts val="0"/>
              </a:spcAft>
              <a:buSzPts val="1300"/>
              <a:buChar char="●"/>
            </a:pPr>
            <a:r>
              <a:rPr lang="en" u="sng">
                <a:solidFill>
                  <a:schemeClr val="hlink"/>
                </a:solidFill>
                <a:hlinkClick r:id="rId7"/>
              </a:rPr>
              <a:t>Reed-Solomon error-correcting code decoder</a:t>
            </a:r>
            <a:endParaRPr/>
          </a:p>
          <a:p>
            <a:pPr indent="-311150" lvl="0" marL="457200" rtl="0" algn="l">
              <a:spcBef>
                <a:spcPts val="0"/>
              </a:spcBef>
              <a:spcAft>
                <a:spcPts val="0"/>
              </a:spcAft>
              <a:buSzPts val="1300"/>
              <a:buChar char="●"/>
            </a:pPr>
            <a:r>
              <a:rPr lang="en" u="sng">
                <a:solidFill>
                  <a:schemeClr val="hlink"/>
                </a:solidFill>
                <a:hlinkClick r:id="rId8"/>
              </a:rPr>
              <a:t>Error Correction with Reed-Solomon</a:t>
            </a:r>
            <a:endParaRPr/>
          </a:p>
          <a:p>
            <a:pPr indent="-311150" lvl="0" marL="457200" rtl="0" algn="l">
              <a:spcBef>
                <a:spcPts val="0"/>
              </a:spcBef>
              <a:spcAft>
                <a:spcPts val="0"/>
              </a:spcAft>
              <a:buSzPts val="1300"/>
              <a:buChar char="●"/>
            </a:pPr>
            <a:r>
              <a:rPr lang="en" u="sng">
                <a:solidFill>
                  <a:schemeClr val="hlink"/>
                </a:solidFill>
                <a:hlinkClick r:id="rId9"/>
              </a:rPr>
              <a:t>Backblaze Video on Reed Solomon</a:t>
            </a:r>
            <a:endParaRPr/>
          </a:p>
          <a:p>
            <a:pPr indent="-311150" lvl="0" marL="457200" rtl="0" algn="l">
              <a:spcBef>
                <a:spcPts val="0"/>
              </a:spcBef>
              <a:spcAft>
                <a:spcPts val="0"/>
              </a:spcAft>
              <a:buSzPts val="1300"/>
              <a:buChar char="●"/>
            </a:pPr>
            <a:r>
              <a:rPr lang="en" u="sng">
                <a:solidFill>
                  <a:schemeClr val="hlink"/>
                </a:solidFill>
                <a:hlinkClick r:id="rId10"/>
              </a:rPr>
              <a:t>Backblaze open source implementation (in Java) of RS</a:t>
            </a:r>
            <a:endParaRPr/>
          </a:p>
          <a:p>
            <a:pPr indent="-311150" lvl="0" marL="457200" rtl="0" algn="l">
              <a:spcBef>
                <a:spcPts val="0"/>
              </a:spcBef>
              <a:spcAft>
                <a:spcPts val="0"/>
              </a:spcAft>
              <a:buSzPts val="1300"/>
              <a:buChar char="●"/>
            </a:pPr>
            <a:r>
              <a:rPr lang="en" u="sng">
                <a:solidFill>
                  <a:schemeClr val="hlink"/>
                </a:solidFill>
                <a:hlinkClick r:id="rId11"/>
              </a:rPr>
              <a:t>Implementation of RS in Go by klauspost</a:t>
            </a:r>
            <a:r>
              <a:rPr lang="en"/>
              <a:t> (inspired by Backblaze implementation)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Parity Coding - Erasure</a:t>
            </a:r>
            <a:endParaRPr/>
          </a:p>
        </p:txBody>
      </p:sp>
      <p:graphicFrame>
        <p:nvGraphicFramePr>
          <p:cNvPr id="243" name="Google Shape;243;p26"/>
          <p:cNvGraphicFramePr/>
          <p:nvPr/>
        </p:nvGraphicFramePr>
        <p:xfrm>
          <a:off x="157685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rPr>
                        <a:t>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
        <p:nvSpPr>
          <p:cNvPr id="244" name="Google Shape;244;p26"/>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45" name="Google Shape;245;p26"/>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246" name="Google Shape;246;p26"/>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247" name="Google Shape;247;p26"/>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rPr>
                        <a:t>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001</a:t>
                      </a:r>
                      <a:endParaRPr>
                        <a:solidFill>
                          <a:srgbClr val="FFFFFF"/>
                        </a:solidFill>
                        <a:highlight>
                          <a:srgbClr val="38761D"/>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011</a:t>
                      </a:r>
                      <a:endParaRPr>
                        <a:solidFill>
                          <a:srgbClr val="FFFFFF"/>
                        </a:solidFill>
                        <a:highlight>
                          <a:srgbClr val="38761D"/>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110</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100</a:t>
                      </a:r>
                      <a:endParaRPr/>
                    </a:p>
                  </a:txBody>
                  <a:tcPr marT="91425" marB="91425" marR="91425" marL="91425"/>
                </a:tc>
              </a:tr>
            </a:tbl>
          </a:graphicData>
        </a:graphic>
      </p:graphicFrame>
      <p:sp>
        <p:nvSpPr>
          <p:cNvPr id="248" name="Google Shape;248;p26"/>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249" name="Google Shape;249;p26"/>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rPr>
                        <a:t>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011</a:t>
                      </a:r>
                      <a:endParaRPr>
                        <a:solidFill>
                          <a:srgbClr val="FFFFFF"/>
                        </a:solidFill>
                        <a:highlight>
                          <a:srgbClr val="38761D"/>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bl>
          </a:graphicData>
        </a:graphic>
      </p:graphicFrame>
      <p:cxnSp>
        <p:nvCxnSpPr>
          <p:cNvPr id="250" name="Google Shape;250;p26"/>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251" name="Google Shape;251;p26"/>
          <p:cNvCxnSpPr/>
          <p:nvPr/>
        </p:nvCxnSpPr>
        <p:spPr>
          <a:xfrm flipH="1" rot="10800000">
            <a:off x="1969700" y="2653550"/>
            <a:ext cx="1598100" cy="29700"/>
          </a:xfrm>
          <a:prstGeom prst="straightConnector1">
            <a:avLst/>
          </a:prstGeom>
          <a:noFill/>
          <a:ln cap="flat" cmpd="sng" w="9525">
            <a:solidFill>
              <a:schemeClr val="dk2"/>
            </a:solidFill>
            <a:prstDash val="solid"/>
            <a:round/>
            <a:headEnd len="med" w="med" type="none"/>
            <a:tailEnd len="med" w="med" type="triangle"/>
          </a:ln>
        </p:spPr>
      </p:cxnSp>
      <p:cxnSp>
        <p:nvCxnSpPr>
          <p:cNvPr id="252" name="Google Shape;252;p26"/>
          <p:cNvCxnSpPr/>
          <p:nvPr/>
        </p:nvCxnSpPr>
        <p:spPr>
          <a:xfrm>
            <a:off x="1977125" y="3515725"/>
            <a:ext cx="1605300" cy="691200"/>
          </a:xfrm>
          <a:prstGeom prst="straightConnector1">
            <a:avLst/>
          </a:prstGeom>
          <a:noFill/>
          <a:ln cap="flat" cmpd="sng" w="9525">
            <a:solidFill>
              <a:schemeClr val="dk2"/>
            </a:solidFill>
            <a:prstDash val="solid"/>
            <a:round/>
            <a:headEnd len="med" w="med" type="none"/>
            <a:tailEnd len="med" w="med" type="triangle"/>
          </a:ln>
        </p:spPr>
      </p:cxnSp>
      <p:cxnSp>
        <p:nvCxnSpPr>
          <p:cNvPr id="253" name="Google Shape;253;p26"/>
          <p:cNvCxnSpPr/>
          <p:nvPr/>
        </p:nvCxnSpPr>
        <p:spPr>
          <a:xfrm>
            <a:off x="1969700" y="3062325"/>
            <a:ext cx="1575600" cy="319500"/>
          </a:xfrm>
          <a:prstGeom prst="straightConnector1">
            <a:avLst/>
          </a:prstGeom>
          <a:noFill/>
          <a:ln cap="flat" cmpd="sng" w="9525">
            <a:solidFill>
              <a:schemeClr val="dk2"/>
            </a:solidFill>
            <a:prstDash val="solid"/>
            <a:round/>
            <a:headEnd len="med" w="med" type="none"/>
            <a:tailEnd len="med" w="med" type="triangle"/>
          </a:ln>
        </p:spPr>
      </p:cxnSp>
      <p:cxnSp>
        <p:nvCxnSpPr>
          <p:cNvPr id="254" name="Google Shape;254;p26"/>
          <p:cNvCxnSpPr/>
          <p:nvPr/>
        </p:nvCxnSpPr>
        <p:spPr>
          <a:xfrm>
            <a:off x="4117775" y="1813600"/>
            <a:ext cx="1873200" cy="319500"/>
          </a:xfrm>
          <a:prstGeom prst="straightConnector1">
            <a:avLst/>
          </a:prstGeom>
          <a:noFill/>
          <a:ln cap="flat" cmpd="sng" w="9525">
            <a:solidFill>
              <a:schemeClr val="dk2"/>
            </a:solidFill>
            <a:prstDash val="solid"/>
            <a:round/>
            <a:headEnd len="med" w="med" type="none"/>
            <a:tailEnd len="med" w="med" type="triangle"/>
          </a:ln>
        </p:spPr>
      </p:cxnSp>
      <p:cxnSp>
        <p:nvCxnSpPr>
          <p:cNvPr id="255" name="Google Shape;255;p26"/>
          <p:cNvCxnSpPr/>
          <p:nvPr/>
        </p:nvCxnSpPr>
        <p:spPr>
          <a:xfrm flipH="1" rot="10800000">
            <a:off x="4117775" y="2556950"/>
            <a:ext cx="1895700" cy="126300"/>
          </a:xfrm>
          <a:prstGeom prst="straightConnector1">
            <a:avLst/>
          </a:prstGeom>
          <a:noFill/>
          <a:ln cap="flat" cmpd="sng" w="9525">
            <a:solidFill>
              <a:schemeClr val="dk2"/>
            </a:solidFill>
            <a:prstDash val="solid"/>
            <a:round/>
            <a:headEnd len="med" w="med" type="none"/>
            <a:tailEnd len="med" w="med" type="triangle"/>
          </a:ln>
        </p:spPr>
      </p:cxnSp>
      <p:cxnSp>
        <p:nvCxnSpPr>
          <p:cNvPr id="256" name="Google Shape;256;p26"/>
          <p:cNvCxnSpPr/>
          <p:nvPr/>
        </p:nvCxnSpPr>
        <p:spPr>
          <a:xfrm flipH="1" rot="10800000">
            <a:off x="4117775" y="3344875"/>
            <a:ext cx="1880400" cy="884400"/>
          </a:xfrm>
          <a:prstGeom prst="straightConnector1">
            <a:avLst/>
          </a:prstGeom>
          <a:noFill/>
          <a:ln cap="flat" cmpd="sng" w="9525">
            <a:solidFill>
              <a:schemeClr val="dk2"/>
            </a:solidFill>
            <a:prstDash val="solid"/>
            <a:round/>
            <a:headEnd len="med" w="med" type="none"/>
            <a:tailEnd len="med" w="med" type="triangle"/>
          </a:ln>
        </p:spPr>
      </p:cxnSp>
      <p:cxnSp>
        <p:nvCxnSpPr>
          <p:cNvPr id="257" name="Google Shape;257;p26"/>
          <p:cNvCxnSpPr/>
          <p:nvPr/>
        </p:nvCxnSpPr>
        <p:spPr>
          <a:xfrm flipH="1" rot="10800000">
            <a:off x="4117775" y="2943525"/>
            <a:ext cx="1895400" cy="4830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258" name="Google Shape;258;p26"/>
          <p:cNvGraphicFramePr/>
          <p:nvPr/>
        </p:nvGraphicFramePr>
        <p:xfrm>
          <a:off x="6860400" y="841635"/>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38761D"/>
                          </a:highlight>
                        </a:rPr>
                        <a:t>0_1</a:t>
                      </a:r>
                      <a:endParaRPr>
                        <a:highlight>
                          <a:srgbClr val="38761D"/>
                        </a:highlight>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Distance</a:t>
            </a:r>
            <a:endParaRPr/>
          </a:p>
        </p:txBody>
      </p:sp>
      <p:sp>
        <p:nvSpPr>
          <p:cNvPr id="264" name="Google Shape;264;p2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Distance(</a:t>
            </a:r>
            <a:r>
              <a:rPr lang="en"/>
              <a:t>Σ</a:t>
            </a:r>
            <a:r>
              <a:rPr baseline="30000" lang="en"/>
              <a:t>K</a:t>
            </a:r>
            <a:r>
              <a:rPr lang="en"/>
              <a:t>, Σ</a:t>
            </a:r>
            <a:r>
              <a:rPr baseline="30000" lang="en"/>
              <a:t>K</a:t>
            </a:r>
            <a:r>
              <a:rPr lang="en"/>
              <a:t>) -&gt; ℕ    The substitution-only distance between two strings</a:t>
            </a:r>
            <a:endParaRPr/>
          </a:p>
          <a:p>
            <a:pPr indent="0" lvl="0" marL="0" rtl="0" algn="l">
              <a:spcBef>
                <a:spcPts val="1600"/>
              </a:spcBef>
              <a:spcAft>
                <a:spcPts val="0"/>
              </a:spcAft>
              <a:buNone/>
            </a:pPr>
            <a:r>
              <a:rPr lang="en"/>
              <a:t>Distance(abc, abc) -&gt; 0</a:t>
            </a:r>
            <a:endParaRPr/>
          </a:p>
          <a:p>
            <a:pPr indent="0" lvl="0" marL="0" rtl="0" algn="l">
              <a:spcBef>
                <a:spcPts val="1600"/>
              </a:spcBef>
              <a:spcAft>
                <a:spcPts val="0"/>
              </a:spcAft>
              <a:buNone/>
            </a:pPr>
            <a:r>
              <a:rPr lang="en"/>
              <a:t>Distance(abc, aac) -&gt; 1 (in position 2)</a:t>
            </a:r>
            <a:endParaRPr/>
          </a:p>
          <a:p>
            <a:pPr indent="0" lvl="0" marL="0" rtl="0" algn="l">
              <a:spcBef>
                <a:spcPts val="1600"/>
              </a:spcBef>
              <a:spcAft>
                <a:spcPts val="0"/>
              </a:spcAft>
              <a:buNone/>
            </a:pPr>
            <a:r>
              <a:rPr lang="en"/>
              <a:t>Distance(abc, bac) -&gt; 2 (in position 1 and 2)</a:t>
            </a:r>
            <a:endParaRPr/>
          </a:p>
          <a:p>
            <a:pPr indent="0" lvl="0" marL="0" rtl="0" algn="l">
              <a:spcBef>
                <a:spcPts val="1600"/>
              </a:spcBef>
              <a:spcAft>
                <a:spcPts val="0"/>
              </a:spcAft>
              <a:buNone/>
            </a:pPr>
            <a:r>
              <a:rPr lang="en"/>
              <a:t>Distance(abc, cab) -&gt; 3 (in all positions)</a:t>
            </a:r>
            <a:endParaRPr/>
          </a:p>
          <a:p>
            <a:pPr indent="0" lvl="0" marL="0" rtl="0" algn="l">
              <a:spcBef>
                <a:spcPts val="1600"/>
              </a:spcBef>
              <a:spcAft>
                <a:spcPts val="1600"/>
              </a:spcAft>
              <a:buNone/>
            </a:pPr>
            <a:r>
              <a:rPr lang="en"/>
              <a:t>In a binary string, the hamming distance is the number of bitflips between 2 strings.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Parity Coding - Distance</a:t>
            </a:r>
            <a:endParaRPr/>
          </a:p>
        </p:txBody>
      </p:sp>
      <p:graphicFrame>
        <p:nvGraphicFramePr>
          <p:cNvPr id="270" name="Google Shape;270;p28"/>
          <p:cNvGraphicFramePr/>
          <p:nvPr/>
        </p:nvGraphicFramePr>
        <p:xfrm>
          <a:off x="157685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rPr>
                        <a:t>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
        <p:nvSpPr>
          <p:cNvPr id="271" name="Google Shape;271;p28"/>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272" name="Google Shape;272;p28"/>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273" name="Google Shape;273;p28"/>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rPr>
                        <a:t>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110</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100</a:t>
                      </a:r>
                      <a:endParaRPr/>
                    </a:p>
                  </a:txBody>
                  <a:tcPr marT="91425" marB="91425" marR="91425" marL="91425"/>
                </a:tc>
              </a:tr>
            </a:tbl>
          </a:graphicData>
        </a:graphic>
      </p:graphicFrame>
      <p:sp>
        <p:nvSpPr>
          <p:cNvPr id="274" name="Google Shape;274;p28"/>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275" name="Google Shape;275;p28"/>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rPr>
                        <a:t>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011</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bl>
          </a:graphicData>
        </a:graphic>
      </p:graphicFrame>
      <p:cxnSp>
        <p:nvCxnSpPr>
          <p:cNvPr id="276" name="Google Shape;276;p28"/>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277" name="Google Shape;277;p28"/>
          <p:cNvCxnSpPr/>
          <p:nvPr/>
        </p:nvCxnSpPr>
        <p:spPr>
          <a:xfrm flipH="1" rot="10800000">
            <a:off x="1969700" y="2653550"/>
            <a:ext cx="1598100" cy="29700"/>
          </a:xfrm>
          <a:prstGeom prst="straightConnector1">
            <a:avLst/>
          </a:prstGeom>
          <a:noFill/>
          <a:ln cap="flat" cmpd="sng" w="9525">
            <a:solidFill>
              <a:schemeClr val="dk2"/>
            </a:solidFill>
            <a:prstDash val="solid"/>
            <a:round/>
            <a:headEnd len="med" w="med" type="none"/>
            <a:tailEnd len="med" w="med" type="triangle"/>
          </a:ln>
        </p:spPr>
      </p:cxnSp>
      <p:cxnSp>
        <p:nvCxnSpPr>
          <p:cNvPr id="278" name="Google Shape;278;p28"/>
          <p:cNvCxnSpPr/>
          <p:nvPr/>
        </p:nvCxnSpPr>
        <p:spPr>
          <a:xfrm>
            <a:off x="1977125" y="3515725"/>
            <a:ext cx="1605300" cy="691200"/>
          </a:xfrm>
          <a:prstGeom prst="straightConnector1">
            <a:avLst/>
          </a:prstGeom>
          <a:noFill/>
          <a:ln cap="flat" cmpd="sng" w="9525">
            <a:solidFill>
              <a:schemeClr val="dk2"/>
            </a:solidFill>
            <a:prstDash val="solid"/>
            <a:round/>
            <a:headEnd len="med" w="med" type="none"/>
            <a:tailEnd len="med" w="med" type="triangle"/>
          </a:ln>
        </p:spPr>
      </p:cxnSp>
      <p:cxnSp>
        <p:nvCxnSpPr>
          <p:cNvPr id="279" name="Google Shape;279;p28"/>
          <p:cNvCxnSpPr/>
          <p:nvPr/>
        </p:nvCxnSpPr>
        <p:spPr>
          <a:xfrm>
            <a:off x="1969700" y="3062325"/>
            <a:ext cx="1575600" cy="319500"/>
          </a:xfrm>
          <a:prstGeom prst="straightConnector1">
            <a:avLst/>
          </a:prstGeom>
          <a:noFill/>
          <a:ln cap="flat" cmpd="sng" w="9525">
            <a:solidFill>
              <a:schemeClr val="dk2"/>
            </a:solidFill>
            <a:prstDash val="solid"/>
            <a:round/>
            <a:headEnd len="med" w="med" type="none"/>
            <a:tailEnd len="med" w="med" type="triangle"/>
          </a:ln>
        </p:spPr>
      </p:cxnSp>
      <p:cxnSp>
        <p:nvCxnSpPr>
          <p:cNvPr id="280" name="Google Shape;280;p28"/>
          <p:cNvCxnSpPr/>
          <p:nvPr/>
        </p:nvCxnSpPr>
        <p:spPr>
          <a:xfrm>
            <a:off x="4117775" y="1813600"/>
            <a:ext cx="1873200" cy="319500"/>
          </a:xfrm>
          <a:prstGeom prst="straightConnector1">
            <a:avLst/>
          </a:prstGeom>
          <a:noFill/>
          <a:ln cap="flat" cmpd="sng" w="9525">
            <a:solidFill>
              <a:schemeClr val="dk2"/>
            </a:solidFill>
            <a:prstDash val="solid"/>
            <a:round/>
            <a:headEnd len="med" w="med" type="none"/>
            <a:tailEnd len="med" w="med" type="triangle"/>
          </a:ln>
        </p:spPr>
      </p:cxnSp>
      <p:cxnSp>
        <p:nvCxnSpPr>
          <p:cNvPr id="281" name="Google Shape;281;p28"/>
          <p:cNvCxnSpPr/>
          <p:nvPr/>
        </p:nvCxnSpPr>
        <p:spPr>
          <a:xfrm flipH="1" rot="10800000">
            <a:off x="4117775" y="2556950"/>
            <a:ext cx="1895700" cy="126300"/>
          </a:xfrm>
          <a:prstGeom prst="straightConnector1">
            <a:avLst/>
          </a:prstGeom>
          <a:noFill/>
          <a:ln cap="flat" cmpd="sng" w="9525">
            <a:solidFill>
              <a:schemeClr val="dk2"/>
            </a:solidFill>
            <a:prstDash val="solid"/>
            <a:round/>
            <a:headEnd len="med" w="med" type="none"/>
            <a:tailEnd len="med" w="med" type="triangle"/>
          </a:ln>
        </p:spPr>
      </p:cxnSp>
      <p:cxnSp>
        <p:nvCxnSpPr>
          <p:cNvPr id="282" name="Google Shape;282;p28"/>
          <p:cNvCxnSpPr/>
          <p:nvPr/>
        </p:nvCxnSpPr>
        <p:spPr>
          <a:xfrm flipH="1" rot="10800000">
            <a:off x="4117775" y="3344875"/>
            <a:ext cx="1880400" cy="884400"/>
          </a:xfrm>
          <a:prstGeom prst="straightConnector1">
            <a:avLst/>
          </a:prstGeom>
          <a:noFill/>
          <a:ln cap="flat" cmpd="sng" w="9525">
            <a:solidFill>
              <a:schemeClr val="dk2"/>
            </a:solidFill>
            <a:prstDash val="solid"/>
            <a:round/>
            <a:headEnd len="med" w="med" type="none"/>
            <a:tailEnd len="med" w="med" type="triangle"/>
          </a:ln>
        </p:spPr>
      </p:cxnSp>
      <p:cxnSp>
        <p:nvCxnSpPr>
          <p:cNvPr id="283" name="Google Shape;283;p28"/>
          <p:cNvCxnSpPr/>
          <p:nvPr/>
        </p:nvCxnSpPr>
        <p:spPr>
          <a:xfrm flipH="1" rot="10800000">
            <a:off x="4117775" y="2943525"/>
            <a:ext cx="1895400" cy="483000"/>
          </a:xfrm>
          <a:prstGeom prst="straightConnector1">
            <a:avLst/>
          </a:prstGeom>
          <a:noFill/>
          <a:ln cap="flat" cmpd="sng" w="9525">
            <a:solidFill>
              <a:schemeClr val="dk2"/>
            </a:solidFill>
            <a:prstDash val="solid"/>
            <a:round/>
            <a:headEnd len="med" w="med" type="none"/>
            <a:tailEnd len="med" w="med" type="triangle"/>
          </a:ln>
        </p:spPr>
      </p:cxnSp>
      <p:cxnSp>
        <p:nvCxnSpPr>
          <p:cNvPr id="284" name="Google Shape;284;p28"/>
          <p:cNvCxnSpPr/>
          <p:nvPr/>
        </p:nvCxnSpPr>
        <p:spPr>
          <a:xfrm>
            <a:off x="6555725" y="2118350"/>
            <a:ext cx="379200" cy="230400"/>
          </a:xfrm>
          <a:prstGeom prst="straightConnector1">
            <a:avLst/>
          </a:prstGeom>
          <a:noFill/>
          <a:ln cap="flat" cmpd="sng" w="9525">
            <a:solidFill>
              <a:schemeClr val="dk2"/>
            </a:solidFill>
            <a:prstDash val="solid"/>
            <a:round/>
            <a:headEnd len="med" w="med" type="none"/>
            <a:tailEnd len="med" w="med" type="triangle"/>
          </a:ln>
        </p:spPr>
      </p:cxnSp>
      <p:cxnSp>
        <p:nvCxnSpPr>
          <p:cNvPr id="285" name="Google Shape;285;p28"/>
          <p:cNvCxnSpPr/>
          <p:nvPr/>
        </p:nvCxnSpPr>
        <p:spPr>
          <a:xfrm flipH="1" rot="10800000">
            <a:off x="6548300" y="2378650"/>
            <a:ext cx="349500" cy="215400"/>
          </a:xfrm>
          <a:prstGeom prst="straightConnector1">
            <a:avLst/>
          </a:prstGeom>
          <a:noFill/>
          <a:ln cap="flat" cmpd="sng" w="9525">
            <a:solidFill>
              <a:schemeClr val="dk2"/>
            </a:solidFill>
            <a:prstDash val="solid"/>
            <a:round/>
            <a:headEnd len="med" w="med" type="none"/>
            <a:tailEnd len="med" w="med" type="triangle"/>
          </a:ln>
        </p:spPr>
      </p:cxnSp>
      <p:sp>
        <p:nvSpPr>
          <p:cNvPr id="286" name="Google Shape;286;p28"/>
          <p:cNvSpPr txBox="1"/>
          <p:nvPr/>
        </p:nvSpPr>
        <p:spPr>
          <a:xfrm>
            <a:off x="6860400" y="2284150"/>
            <a:ext cx="1285800" cy="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Distance = 2</a:t>
            </a:r>
            <a:endParaRPr>
              <a:solidFill>
                <a:srgbClr val="FFFFFF"/>
              </a:solidFill>
              <a:latin typeface="Lato"/>
              <a:ea typeface="Lato"/>
              <a:cs typeface="Lato"/>
              <a:sym typeface="Lato"/>
            </a:endParaRPr>
          </a:p>
        </p:txBody>
      </p:sp>
      <p:cxnSp>
        <p:nvCxnSpPr>
          <p:cNvPr id="287" name="Google Shape;287;p28"/>
          <p:cNvCxnSpPr/>
          <p:nvPr/>
        </p:nvCxnSpPr>
        <p:spPr>
          <a:xfrm>
            <a:off x="4117775" y="1880500"/>
            <a:ext cx="386400" cy="185700"/>
          </a:xfrm>
          <a:prstGeom prst="straightConnector1">
            <a:avLst/>
          </a:prstGeom>
          <a:noFill/>
          <a:ln cap="flat" cmpd="sng" w="9525">
            <a:solidFill>
              <a:schemeClr val="dk2"/>
            </a:solidFill>
            <a:prstDash val="solid"/>
            <a:round/>
            <a:headEnd len="med" w="med" type="none"/>
            <a:tailEnd len="med" w="med" type="triangle"/>
          </a:ln>
        </p:spPr>
      </p:cxnSp>
      <p:cxnSp>
        <p:nvCxnSpPr>
          <p:cNvPr id="288" name="Google Shape;288;p28"/>
          <p:cNvCxnSpPr/>
          <p:nvPr/>
        </p:nvCxnSpPr>
        <p:spPr>
          <a:xfrm flipH="1" rot="10800000">
            <a:off x="4117775" y="2088650"/>
            <a:ext cx="371700" cy="163500"/>
          </a:xfrm>
          <a:prstGeom prst="straightConnector1">
            <a:avLst/>
          </a:prstGeom>
          <a:noFill/>
          <a:ln cap="flat" cmpd="sng" w="9525">
            <a:solidFill>
              <a:schemeClr val="dk2"/>
            </a:solidFill>
            <a:prstDash val="solid"/>
            <a:round/>
            <a:headEnd len="med" w="med" type="none"/>
            <a:tailEnd len="med" w="med" type="triangle"/>
          </a:ln>
        </p:spPr>
      </p:cxnSp>
      <p:sp>
        <p:nvSpPr>
          <p:cNvPr id="289" name="Google Shape;289;p28"/>
          <p:cNvSpPr txBox="1"/>
          <p:nvPr/>
        </p:nvSpPr>
        <p:spPr>
          <a:xfrm>
            <a:off x="4413125" y="2010650"/>
            <a:ext cx="1285800" cy="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Distance = 1</a:t>
            </a:r>
            <a:endParaRPr>
              <a:solidFill>
                <a:srgbClr val="FFFFF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Distance Visualized</a:t>
            </a:r>
            <a:endParaRPr/>
          </a:p>
        </p:txBody>
      </p:sp>
      <p:sp>
        <p:nvSpPr>
          <p:cNvPr id="295" name="Google Shape;295;p29"/>
          <p:cNvSpPr txBox="1"/>
          <p:nvPr>
            <p:ph idx="1" type="body"/>
          </p:nvPr>
        </p:nvSpPr>
        <p:spPr>
          <a:xfrm>
            <a:off x="1297500" y="1567550"/>
            <a:ext cx="7038900" cy="2607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I'll be using a list for most demos, but the true way of thinking about distance is as a graph where all codewords in the domain are vertices and there's an edge between any vertices distance 1 away from each other.</a:t>
            </a:r>
            <a:endParaRPr/>
          </a:p>
          <a:p>
            <a:pPr indent="-311150" lvl="0" marL="457200" rtl="0" algn="l">
              <a:spcBef>
                <a:spcPts val="0"/>
              </a:spcBef>
              <a:spcAft>
                <a:spcPts val="0"/>
              </a:spcAft>
              <a:buSzPts val="1300"/>
              <a:buChar char="●"/>
            </a:pPr>
            <a:r>
              <a:rPr lang="en"/>
              <a:t>We can represent this graph geometrically and see some interesting results.</a:t>
            </a:r>
            <a:endParaRPr/>
          </a:p>
          <a:p>
            <a:pPr indent="-311150" lvl="0" marL="457200" rtl="0" algn="l">
              <a:spcBef>
                <a:spcPts val="0"/>
              </a:spcBef>
              <a:spcAft>
                <a:spcPts val="0"/>
              </a:spcAft>
              <a:buSzPts val="1300"/>
              <a:buChar char="●"/>
            </a:pPr>
            <a:r>
              <a:rPr lang="en"/>
              <a:t>For simplicity, let's just consider binary codes.</a:t>
            </a:r>
            <a:endParaRPr/>
          </a:p>
          <a:p>
            <a:pPr indent="0" lvl="0" marL="45720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Distance Visualized - Binary Codes</a:t>
            </a:r>
            <a:endParaRPr/>
          </a:p>
        </p:txBody>
      </p:sp>
      <p:sp>
        <p:nvSpPr>
          <p:cNvPr id="301" name="Google Shape;301;p30"/>
          <p:cNvSpPr txBox="1"/>
          <p:nvPr/>
        </p:nvSpPr>
        <p:spPr>
          <a:xfrm>
            <a:off x="1151150" y="1456700"/>
            <a:ext cx="22302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Binary Codewords Length 1</a:t>
            </a:r>
            <a:endParaRPr sz="130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
        <p:nvSpPr>
          <p:cNvPr id="302" name="Google Shape;302;p30"/>
          <p:cNvSpPr/>
          <p:nvPr/>
        </p:nvSpPr>
        <p:spPr>
          <a:xfrm>
            <a:off x="1576688" y="2021225"/>
            <a:ext cx="4113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a:t>
            </a:r>
            <a:endParaRPr>
              <a:solidFill>
                <a:srgbClr val="FFFFFF"/>
              </a:solidFill>
            </a:endParaRPr>
          </a:p>
        </p:txBody>
      </p:sp>
      <p:sp>
        <p:nvSpPr>
          <p:cNvPr id="303" name="Google Shape;303;p30"/>
          <p:cNvSpPr/>
          <p:nvPr/>
        </p:nvSpPr>
        <p:spPr>
          <a:xfrm>
            <a:off x="2544513" y="2021225"/>
            <a:ext cx="4113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a:t>
            </a:r>
            <a:endParaRPr>
              <a:solidFill>
                <a:srgbClr val="FFFFFF"/>
              </a:solidFill>
            </a:endParaRPr>
          </a:p>
        </p:txBody>
      </p:sp>
      <p:cxnSp>
        <p:nvCxnSpPr>
          <p:cNvPr id="304" name="Google Shape;304;p30"/>
          <p:cNvCxnSpPr>
            <a:stCxn id="302" idx="6"/>
            <a:endCxn id="303" idx="2"/>
          </p:cNvCxnSpPr>
          <p:nvPr/>
        </p:nvCxnSpPr>
        <p:spPr>
          <a:xfrm>
            <a:off x="1987988" y="2223275"/>
            <a:ext cx="556500" cy="0"/>
          </a:xfrm>
          <a:prstGeom prst="straightConnector1">
            <a:avLst/>
          </a:prstGeom>
          <a:noFill/>
          <a:ln cap="flat" cmpd="sng" w="9525">
            <a:solidFill>
              <a:schemeClr val="dk2"/>
            </a:solidFill>
            <a:prstDash val="solid"/>
            <a:round/>
            <a:headEnd len="med" w="med" type="triangl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Distance Visualized - Binary Codes</a:t>
            </a:r>
            <a:endParaRPr/>
          </a:p>
        </p:txBody>
      </p:sp>
      <p:sp>
        <p:nvSpPr>
          <p:cNvPr id="310" name="Google Shape;310;p31"/>
          <p:cNvSpPr txBox="1"/>
          <p:nvPr/>
        </p:nvSpPr>
        <p:spPr>
          <a:xfrm>
            <a:off x="1151150" y="1456700"/>
            <a:ext cx="22302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Binary Codewords Length 1</a:t>
            </a:r>
            <a:endParaRPr sz="130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
        <p:nvSpPr>
          <p:cNvPr id="311" name="Google Shape;311;p31"/>
          <p:cNvSpPr/>
          <p:nvPr/>
        </p:nvSpPr>
        <p:spPr>
          <a:xfrm>
            <a:off x="1576688" y="2021225"/>
            <a:ext cx="4113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a:t>
            </a:r>
            <a:endParaRPr>
              <a:solidFill>
                <a:srgbClr val="FFFFFF"/>
              </a:solidFill>
            </a:endParaRPr>
          </a:p>
        </p:txBody>
      </p:sp>
      <p:sp>
        <p:nvSpPr>
          <p:cNvPr id="312" name="Google Shape;312;p31"/>
          <p:cNvSpPr/>
          <p:nvPr/>
        </p:nvSpPr>
        <p:spPr>
          <a:xfrm>
            <a:off x="2544513" y="2021225"/>
            <a:ext cx="4113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a:t>
            </a:r>
            <a:endParaRPr>
              <a:solidFill>
                <a:srgbClr val="FFFFFF"/>
              </a:solidFill>
            </a:endParaRPr>
          </a:p>
        </p:txBody>
      </p:sp>
      <p:cxnSp>
        <p:nvCxnSpPr>
          <p:cNvPr id="313" name="Google Shape;313;p31"/>
          <p:cNvCxnSpPr>
            <a:stCxn id="311" idx="6"/>
            <a:endCxn id="312" idx="2"/>
          </p:cNvCxnSpPr>
          <p:nvPr/>
        </p:nvCxnSpPr>
        <p:spPr>
          <a:xfrm>
            <a:off x="1987988" y="2223275"/>
            <a:ext cx="556500" cy="0"/>
          </a:xfrm>
          <a:prstGeom prst="straightConnector1">
            <a:avLst/>
          </a:prstGeom>
          <a:noFill/>
          <a:ln cap="flat" cmpd="sng" w="9525">
            <a:solidFill>
              <a:schemeClr val="dk2"/>
            </a:solidFill>
            <a:prstDash val="solid"/>
            <a:round/>
            <a:headEnd len="med" w="med" type="triangle"/>
            <a:tailEnd len="med" w="med" type="triangle"/>
          </a:ln>
        </p:spPr>
      </p:cxnSp>
      <p:sp>
        <p:nvSpPr>
          <p:cNvPr id="314" name="Google Shape;314;p31"/>
          <p:cNvSpPr txBox="1"/>
          <p:nvPr/>
        </p:nvSpPr>
        <p:spPr>
          <a:xfrm>
            <a:off x="1151150" y="2833163"/>
            <a:ext cx="22302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Binary Codewords Length 2</a:t>
            </a:r>
            <a:endParaRPr sz="130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
        <p:nvSpPr>
          <p:cNvPr id="315" name="Google Shape;315;p31"/>
          <p:cNvSpPr/>
          <p:nvPr/>
        </p:nvSpPr>
        <p:spPr>
          <a:xfrm>
            <a:off x="1431600" y="3397688"/>
            <a:ext cx="5565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00</a:t>
            </a:r>
            <a:endParaRPr>
              <a:solidFill>
                <a:srgbClr val="FFFFFF"/>
              </a:solidFill>
            </a:endParaRPr>
          </a:p>
        </p:txBody>
      </p:sp>
      <p:cxnSp>
        <p:nvCxnSpPr>
          <p:cNvPr id="316" name="Google Shape;316;p31"/>
          <p:cNvCxnSpPr>
            <a:stCxn id="315" idx="6"/>
            <a:endCxn id="317" idx="2"/>
          </p:cNvCxnSpPr>
          <p:nvPr/>
        </p:nvCxnSpPr>
        <p:spPr>
          <a:xfrm>
            <a:off x="1988100" y="3599738"/>
            <a:ext cx="556500" cy="0"/>
          </a:xfrm>
          <a:prstGeom prst="straightConnector1">
            <a:avLst/>
          </a:prstGeom>
          <a:noFill/>
          <a:ln cap="flat" cmpd="sng" w="9525">
            <a:solidFill>
              <a:schemeClr val="dk2"/>
            </a:solidFill>
            <a:prstDash val="solid"/>
            <a:round/>
            <a:headEnd len="med" w="med" type="triangle"/>
            <a:tailEnd len="med" w="med" type="triangle"/>
          </a:ln>
        </p:spPr>
      </p:cxnSp>
      <p:sp>
        <p:nvSpPr>
          <p:cNvPr id="318" name="Google Shape;318;p31"/>
          <p:cNvSpPr/>
          <p:nvPr/>
        </p:nvSpPr>
        <p:spPr>
          <a:xfrm>
            <a:off x="2544600" y="3397688"/>
            <a:ext cx="5565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01</a:t>
            </a:r>
            <a:endParaRPr>
              <a:solidFill>
                <a:srgbClr val="FFFFFF"/>
              </a:solidFill>
            </a:endParaRPr>
          </a:p>
        </p:txBody>
      </p:sp>
      <p:sp>
        <p:nvSpPr>
          <p:cNvPr id="319" name="Google Shape;319;p31"/>
          <p:cNvSpPr/>
          <p:nvPr/>
        </p:nvSpPr>
        <p:spPr>
          <a:xfrm>
            <a:off x="1431600" y="4358288"/>
            <a:ext cx="5565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10</a:t>
            </a:r>
            <a:endParaRPr>
              <a:solidFill>
                <a:srgbClr val="FFFFFF"/>
              </a:solidFill>
            </a:endParaRPr>
          </a:p>
        </p:txBody>
      </p:sp>
      <p:cxnSp>
        <p:nvCxnSpPr>
          <p:cNvPr id="320" name="Google Shape;320;p31"/>
          <p:cNvCxnSpPr/>
          <p:nvPr/>
        </p:nvCxnSpPr>
        <p:spPr>
          <a:xfrm rot="5400000">
            <a:off x="1431600" y="4080038"/>
            <a:ext cx="556500" cy="0"/>
          </a:xfrm>
          <a:prstGeom prst="straightConnector1">
            <a:avLst/>
          </a:prstGeom>
          <a:noFill/>
          <a:ln cap="flat" cmpd="sng" w="9525">
            <a:solidFill>
              <a:schemeClr val="dk2"/>
            </a:solidFill>
            <a:prstDash val="solid"/>
            <a:round/>
            <a:headEnd len="med" w="med" type="triangle"/>
            <a:tailEnd len="med" w="med" type="triangle"/>
          </a:ln>
        </p:spPr>
      </p:cxnSp>
      <p:cxnSp>
        <p:nvCxnSpPr>
          <p:cNvPr id="321" name="Google Shape;321;p31"/>
          <p:cNvCxnSpPr/>
          <p:nvPr/>
        </p:nvCxnSpPr>
        <p:spPr>
          <a:xfrm>
            <a:off x="1988100" y="4560338"/>
            <a:ext cx="556500" cy="0"/>
          </a:xfrm>
          <a:prstGeom prst="straightConnector1">
            <a:avLst/>
          </a:prstGeom>
          <a:noFill/>
          <a:ln cap="flat" cmpd="sng" w="9525">
            <a:solidFill>
              <a:schemeClr val="dk2"/>
            </a:solidFill>
            <a:prstDash val="solid"/>
            <a:round/>
            <a:headEnd len="med" w="med" type="triangle"/>
            <a:tailEnd len="med" w="med" type="triangle"/>
          </a:ln>
        </p:spPr>
      </p:cxnSp>
      <p:sp>
        <p:nvSpPr>
          <p:cNvPr id="322" name="Google Shape;322;p31"/>
          <p:cNvSpPr/>
          <p:nvPr/>
        </p:nvSpPr>
        <p:spPr>
          <a:xfrm>
            <a:off x="2544600" y="4358288"/>
            <a:ext cx="5565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11</a:t>
            </a:r>
            <a:endParaRPr>
              <a:solidFill>
                <a:srgbClr val="FFFFFF"/>
              </a:solidFill>
            </a:endParaRPr>
          </a:p>
        </p:txBody>
      </p:sp>
      <p:cxnSp>
        <p:nvCxnSpPr>
          <p:cNvPr id="323" name="Google Shape;323;p31"/>
          <p:cNvCxnSpPr/>
          <p:nvPr/>
        </p:nvCxnSpPr>
        <p:spPr>
          <a:xfrm rot="5400000">
            <a:off x="2544600" y="4080038"/>
            <a:ext cx="556500" cy="0"/>
          </a:xfrm>
          <a:prstGeom prst="straightConnector1">
            <a:avLst/>
          </a:prstGeom>
          <a:noFill/>
          <a:ln cap="flat" cmpd="sng" w="9525">
            <a:solidFill>
              <a:schemeClr val="dk2"/>
            </a:solidFill>
            <a:prstDash val="solid"/>
            <a:round/>
            <a:headEnd len="med" w="med" type="triangl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Part 1: Coding Theory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Distance Visualized - Binary Codes</a:t>
            </a:r>
            <a:endParaRPr/>
          </a:p>
        </p:txBody>
      </p:sp>
      <p:sp>
        <p:nvSpPr>
          <p:cNvPr id="329" name="Google Shape;329;p32"/>
          <p:cNvSpPr txBox="1"/>
          <p:nvPr/>
        </p:nvSpPr>
        <p:spPr>
          <a:xfrm>
            <a:off x="1151150" y="1456700"/>
            <a:ext cx="22302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Binary Codewords Length 1</a:t>
            </a:r>
            <a:endParaRPr sz="130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
        <p:nvSpPr>
          <p:cNvPr id="330" name="Google Shape;330;p32"/>
          <p:cNvSpPr/>
          <p:nvPr/>
        </p:nvSpPr>
        <p:spPr>
          <a:xfrm>
            <a:off x="1576688" y="2021225"/>
            <a:ext cx="4113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a:t>
            </a:r>
            <a:endParaRPr>
              <a:solidFill>
                <a:srgbClr val="FFFFFF"/>
              </a:solidFill>
            </a:endParaRPr>
          </a:p>
        </p:txBody>
      </p:sp>
      <p:sp>
        <p:nvSpPr>
          <p:cNvPr id="331" name="Google Shape;331;p32"/>
          <p:cNvSpPr/>
          <p:nvPr/>
        </p:nvSpPr>
        <p:spPr>
          <a:xfrm>
            <a:off x="2544513" y="2021225"/>
            <a:ext cx="4113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a:t>
            </a:r>
            <a:endParaRPr>
              <a:solidFill>
                <a:srgbClr val="FFFFFF"/>
              </a:solidFill>
            </a:endParaRPr>
          </a:p>
        </p:txBody>
      </p:sp>
      <p:cxnSp>
        <p:nvCxnSpPr>
          <p:cNvPr id="332" name="Google Shape;332;p32"/>
          <p:cNvCxnSpPr>
            <a:stCxn id="330" idx="6"/>
            <a:endCxn id="331" idx="2"/>
          </p:cNvCxnSpPr>
          <p:nvPr/>
        </p:nvCxnSpPr>
        <p:spPr>
          <a:xfrm>
            <a:off x="1987988" y="2223275"/>
            <a:ext cx="556500" cy="0"/>
          </a:xfrm>
          <a:prstGeom prst="straightConnector1">
            <a:avLst/>
          </a:prstGeom>
          <a:noFill/>
          <a:ln cap="flat" cmpd="sng" w="9525">
            <a:solidFill>
              <a:schemeClr val="dk2"/>
            </a:solidFill>
            <a:prstDash val="solid"/>
            <a:round/>
            <a:headEnd len="med" w="med" type="triangle"/>
            <a:tailEnd len="med" w="med" type="triangle"/>
          </a:ln>
        </p:spPr>
      </p:cxnSp>
      <p:sp>
        <p:nvSpPr>
          <p:cNvPr id="333" name="Google Shape;333;p32"/>
          <p:cNvSpPr txBox="1"/>
          <p:nvPr/>
        </p:nvSpPr>
        <p:spPr>
          <a:xfrm>
            <a:off x="1151150" y="2833163"/>
            <a:ext cx="22302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Binary Codewords Length 2</a:t>
            </a:r>
            <a:endParaRPr sz="130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
        <p:nvSpPr>
          <p:cNvPr id="334" name="Google Shape;334;p32"/>
          <p:cNvSpPr/>
          <p:nvPr/>
        </p:nvSpPr>
        <p:spPr>
          <a:xfrm>
            <a:off x="1431600" y="3397688"/>
            <a:ext cx="5565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00</a:t>
            </a:r>
            <a:endParaRPr>
              <a:solidFill>
                <a:srgbClr val="FFFFFF"/>
              </a:solidFill>
            </a:endParaRPr>
          </a:p>
        </p:txBody>
      </p:sp>
      <p:cxnSp>
        <p:nvCxnSpPr>
          <p:cNvPr id="335" name="Google Shape;335;p32"/>
          <p:cNvCxnSpPr>
            <a:stCxn id="334" idx="6"/>
            <a:endCxn id="336" idx="2"/>
          </p:cNvCxnSpPr>
          <p:nvPr/>
        </p:nvCxnSpPr>
        <p:spPr>
          <a:xfrm>
            <a:off x="1988100" y="3599738"/>
            <a:ext cx="556500" cy="0"/>
          </a:xfrm>
          <a:prstGeom prst="straightConnector1">
            <a:avLst/>
          </a:prstGeom>
          <a:noFill/>
          <a:ln cap="flat" cmpd="sng" w="9525">
            <a:solidFill>
              <a:schemeClr val="dk2"/>
            </a:solidFill>
            <a:prstDash val="solid"/>
            <a:round/>
            <a:headEnd len="med" w="med" type="triangle"/>
            <a:tailEnd len="med" w="med" type="triangle"/>
          </a:ln>
        </p:spPr>
      </p:cxnSp>
      <p:sp>
        <p:nvSpPr>
          <p:cNvPr id="337" name="Google Shape;337;p32"/>
          <p:cNvSpPr/>
          <p:nvPr/>
        </p:nvSpPr>
        <p:spPr>
          <a:xfrm>
            <a:off x="2544600" y="3397688"/>
            <a:ext cx="5565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01</a:t>
            </a:r>
            <a:endParaRPr>
              <a:solidFill>
                <a:srgbClr val="FFFFFF"/>
              </a:solidFill>
            </a:endParaRPr>
          </a:p>
        </p:txBody>
      </p:sp>
      <p:sp>
        <p:nvSpPr>
          <p:cNvPr id="338" name="Google Shape;338;p32"/>
          <p:cNvSpPr/>
          <p:nvPr/>
        </p:nvSpPr>
        <p:spPr>
          <a:xfrm>
            <a:off x="1431600" y="4358288"/>
            <a:ext cx="5565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10</a:t>
            </a:r>
            <a:endParaRPr>
              <a:solidFill>
                <a:srgbClr val="FFFFFF"/>
              </a:solidFill>
            </a:endParaRPr>
          </a:p>
        </p:txBody>
      </p:sp>
      <p:cxnSp>
        <p:nvCxnSpPr>
          <p:cNvPr id="339" name="Google Shape;339;p32"/>
          <p:cNvCxnSpPr/>
          <p:nvPr/>
        </p:nvCxnSpPr>
        <p:spPr>
          <a:xfrm rot="5400000">
            <a:off x="1431600" y="4080038"/>
            <a:ext cx="556500" cy="0"/>
          </a:xfrm>
          <a:prstGeom prst="straightConnector1">
            <a:avLst/>
          </a:prstGeom>
          <a:noFill/>
          <a:ln cap="flat" cmpd="sng" w="9525">
            <a:solidFill>
              <a:schemeClr val="dk2"/>
            </a:solidFill>
            <a:prstDash val="solid"/>
            <a:round/>
            <a:headEnd len="med" w="med" type="triangle"/>
            <a:tailEnd len="med" w="med" type="triangle"/>
          </a:ln>
        </p:spPr>
      </p:cxnSp>
      <p:cxnSp>
        <p:nvCxnSpPr>
          <p:cNvPr id="340" name="Google Shape;340;p32"/>
          <p:cNvCxnSpPr/>
          <p:nvPr/>
        </p:nvCxnSpPr>
        <p:spPr>
          <a:xfrm>
            <a:off x="1988100" y="4560338"/>
            <a:ext cx="556500" cy="0"/>
          </a:xfrm>
          <a:prstGeom prst="straightConnector1">
            <a:avLst/>
          </a:prstGeom>
          <a:noFill/>
          <a:ln cap="flat" cmpd="sng" w="9525">
            <a:solidFill>
              <a:schemeClr val="dk2"/>
            </a:solidFill>
            <a:prstDash val="solid"/>
            <a:round/>
            <a:headEnd len="med" w="med" type="triangle"/>
            <a:tailEnd len="med" w="med" type="triangle"/>
          </a:ln>
        </p:spPr>
      </p:cxnSp>
      <p:sp>
        <p:nvSpPr>
          <p:cNvPr id="341" name="Google Shape;341;p32"/>
          <p:cNvSpPr/>
          <p:nvPr/>
        </p:nvSpPr>
        <p:spPr>
          <a:xfrm>
            <a:off x="2544600" y="4358288"/>
            <a:ext cx="5565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11</a:t>
            </a:r>
            <a:endParaRPr>
              <a:solidFill>
                <a:srgbClr val="FFFFFF"/>
              </a:solidFill>
            </a:endParaRPr>
          </a:p>
        </p:txBody>
      </p:sp>
      <p:cxnSp>
        <p:nvCxnSpPr>
          <p:cNvPr id="342" name="Google Shape;342;p32"/>
          <p:cNvCxnSpPr/>
          <p:nvPr/>
        </p:nvCxnSpPr>
        <p:spPr>
          <a:xfrm rot="5400000">
            <a:off x="2544600" y="4080038"/>
            <a:ext cx="556500" cy="0"/>
          </a:xfrm>
          <a:prstGeom prst="straightConnector1">
            <a:avLst/>
          </a:prstGeom>
          <a:noFill/>
          <a:ln cap="flat" cmpd="sng" w="9525">
            <a:solidFill>
              <a:schemeClr val="dk2"/>
            </a:solidFill>
            <a:prstDash val="solid"/>
            <a:round/>
            <a:headEnd len="med" w="med" type="triangle"/>
            <a:tailEnd len="med" w="med" type="triangle"/>
          </a:ln>
        </p:spPr>
      </p:cxnSp>
      <p:sp>
        <p:nvSpPr>
          <p:cNvPr id="343" name="Google Shape;343;p32"/>
          <p:cNvSpPr txBox="1"/>
          <p:nvPr/>
        </p:nvSpPr>
        <p:spPr>
          <a:xfrm>
            <a:off x="4851975" y="1456688"/>
            <a:ext cx="22302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Binary Codewords Length 3</a:t>
            </a:r>
            <a:endParaRPr sz="130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
        <p:nvSpPr>
          <p:cNvPr id="344" name="Google Shape;344;p32"/>
          <p:cNvSpPr/>
          <p:nvPr/>
        </p:nvSpPr>
        <p:spPr>
          <a:xfrm>
            <a:off x="4998325" y="23554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000</a:t>
            </a:r>
            <a:endParaRPr>
              <a:solidFill>
                <a:srgbClr val="FFFFFF"/>
              </a:solidFill>
            </a:endParaRPr>
          </a:p>
        </p:txBody>
      </p:sp>
      <p:cxnSp>
        <p:nvCxnSpPr>
          <p:cNvPr id="345" name="Google Shape;345;p32"/>
          <p:cNvCxnSpPr>
            <a:stCxn id="344" idx="6"/>
          </p:cNvCxnSpPr>
          <p:nvPr/>
        </p:nvCxnSpPr>
        <p:spPr>
          <a:xfrm>
            <a:off x="5688925" y="2557500"/>
            <a:ext cx="556500" cy="0"/>
          </a:xfrm>
          <a:prstGeom prst="straightConnector1">
            <a:avLst/>
          </a:prstGeom>
          <a:noFill/>
          <a:ln cap="flat" cmpd="sng" w="9525">
            <a:solidFill>
              <a:schemeClr val="dk2"/>
            </a:solidFill>
            <a:prstDash val="solid"/>
            <a:round/>
            <a:headEnd len="med" w="med" type="triangle"/>
            <a:tailEnd len="med" w="med" type="triangle"/>
          </a:ln>
        </p:spPr>
      </p:cxnSp>
      <p:cxnSp>
        <p:nvCxnSpPr>
          <p:cNvPr id="346" name="Google Shape;346;p32"/>
          <p:cNvCxnSpPr/>
          <p:nvPr/>
        </p:nvCxnSpPr>
        <p:spPr>
          <a:xfrm rot="5400000">
            <a:off x="5065375" y="3037800"/>
            <a:ext cx="556500" cy="0"/>
          </a:xfrm>
          <a:prstGeom prst="straightConnector1">
            <a:avLst/>
          </a:prstGeom>
          <a:noFill/>
          <a:ln cap="flat" cmpd="sng" w="9525">
            <a:solidFill>
              <a:schemeClr val="dk2"/>
            </a:solidFill>
            <a:prstDash val="solid"/>
            <a:round/>
            <a:headEnd len="med" w="med" type="triangle"/>
            <a:tailEnd len="med" w="med" type="triangle"/>
          </a:ln>
        </p:spPr>
      </p:cxnSp>
      <p:cxnSp>
        <p:nvCxnSpPr>
          <p:cNvPr id="347" name="Google Shape;347;p32"/>
          <p:cNvCxnSpPr/>
          <p:nvPr/>
        </p:nvCxnSpPr>
        <p:spPr>
          <a:xfrm>
            <a:off x="5688925" y="3518100"/>
            <a:ext cx="556500" cy="0"/>
          </a:xfrm>
          <a:prstGeom prst="straightConnector1">
            <a:avLst/>
          </a:prstGeom>
          <a:noFill/>
          <a:ln cap="flat" cmpd="sng" w="9525">
            <a:solidFill>
              <a:schemeClr val="dk2"/>
            </a:solidFill>
            <a:prstDash val="solid"/>
            <a:round/>
            <a:headEnd len="med" w="med" type="triangle"/>
            <a:tailEnd len="med" w="med" type="triangle"/>
          </a:ln>
        </p:spPr>
      </p:cxnSp>
      <p:cxnSp>
        <p:nvCxnSpPr>
          <p:cNvPr id="348" name="Google Shape;348;p32"/>
          <p:cNvCxnSpPr/>
          <p:nvPr/>
        </p:nvCxnSpPr>
        <p:spPr>
          <a:xfrm rot="5400000">
            <a:off x="6312475" y="3037800"/>
            <a:ext cx="556500" cy="0"/>
          </a:xfrm>
          <a:prstGeom prst="straightConnector1">
            <a:avLst/>
          </a:prstGeom>
          <a:noFill/>
          <a:ln cap="flat" cmpd="sng" w="9525">
            <a:solidFill>
              <a:schemeClr val="dk2"/>
            </a:solidFill>
            <a:prstDash val="solid"/>
            <a:round/>
            <a:headEnd len="med" w="med" type="triangle"/>
            <a:tailEnd len="med" w="med" type="triangle"/>
          </a:ln>
        </p:spPr>
      </p:cxnSp>
      <p:sp>
        <p:nvSpPr>
          <p:cNvPr id="349" name="Google Shape;349;p32"/>
          <p:cNvSpPr/>
          <p:nvPr/>
        </p:nvSpPr>
        <p:spPr>
          <a:xfrm>
            <a:off x="4998325" y="33160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010</a:t>
            </a:r>
            <a:endParaRPr>
              <a:solidFill>
                <a:srgbClr val="FFFFFF"/>
              </a:solidFill>
            </a:endParaRPr>
          </a:p>
        </p:txBody>
      </p:sp>
      <p:sp>
        <p:nvSpPr>
          <p:cNvPr id="350" name="Google Shape;350;p32"/>
          <p:cNvSpPr/>
          <p:nvPr/>
        </p:nvSpPr>
        <p:spPr>
          <a:xfrm>
            <a:off x="6245425" y="23554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001</a:t>
            </a:r>
            <a:endParaRPr>
              <a:solidFill>
                <a:srgbClr val="FFFFFF"/>
              </a:solidFill>
            </a:endParaRPr>
          </a:p>
        </p:txBody>
      </p:sp>
      <p:sp>
        <p:nvSpPr>
          <p:cNvPr id="351" name="Google Shape;351;p32"/>
          <p:cNvSpPr/>
          <p:nvPr/>
        </p:nvSpPr>
        <p:spPr>
          <a:xfrm>
            <a:off x="6245425" y="33160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011</a:t>
            </a:r>
            <a:endParaRPr>
              <a:solidFill>
                <a:srgbClr val="FFFFFF"/>
              </a:solidFill>
            </a:endParaRPr>
          </a:p>
        </p:txBody>
      </p:sp>
      <p:sp>
        <p:nvSpPr>
          <p:cNvPr id="352" name="Google Shape;352;p32"/>
          <p:cNvSpPr/>
          <p:nvPr/>
        </p:nvSpPr>
        <p:spPr>
          <a:xfrm>
            <a:off x="5873700" y="18751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100</a:t>
            </a:r>
            <a:endParaRPr>
              <a:solidFill>
                <a:srgbClr val="FFFFFF"/>
              </a:solidFill>
            </a:endParaRPr>
          </a:p>
        </p:txBody>
      </p:sp>
      <p:cxnSp>
        <p:nvCxnSpPr>
          <p:cNvPr id="353" name="Google Shape;353;p32"/>
          <p:cNvCxnSpPr>
            <a:stCxn id="352" idx="6"/>
          </p:cNvCxnSpPr>
          <p:nvPr/>
        </p:nvCxnSpPr>
        <p:spPr>
          <a:xfrm>
            <a:off x="6564300" y="2077200"/>
            <a:ext cx="556500" cy="0"/>
          </a:xfrm>
          <a:prstGeom prst="straightConnector1">
            <a:avLst/>
          </a:prstGeom>
          <a:noFill/>
          <a:ln cap="flat" cmpd="sng" w="9525">
            <a:solidFill>
              <a:schemeClr val="dk2"/>
            </a:solidFill>
            <a:prstDash val="solid"/>
            <a:round/>
            <a:headEnd len="med" w="med" type="triangle"/>
            <a:tailEnd len="med" w="med" type="triangle"/>
          </a:ln>
        </p:spPr>
      </p:cxnSp>
      <p:cxnSp>
        <p:nvCxnSpPr>
          <p:cNvPr id="354" name="Google Shape;354;p32"/>
          <p:cNvCxnSpPr/>
          <p:nvPr/>
        </p:nvCxnSpPr>
        <p:spPr>
          <a:xfrm rot="5400000">
            <a:off x="5940750" y="2557500"/>
            <a:ext cx="556500" cy="0"/>
          </a:xfrm>
          <a:prstGeom prst="straightConnector1">
            <a:avLst/>
          </a:prstGeom>
          <a:noFill/>
          <a:ln cap="flat" cmpd="sng" w="9525">
            <a:solidFill>
              <a:schemeClr val="dk2"/>
            </a:solidFill>
            <a:prstDash val="dot"/>
            <a:round/>
            <a:headEnd len="med" w="med" type="triangle"/>
            <a:tailEnd len="med" w="med" type="triangle"/>
          </a:ln>
        </p:spPr>
      </p:cxnSp>
      <p:cxnSp>
        <p:nvCxnSpPr>
          <p:cNvPr id="355" name="Google Shape;355;p32"/>
          <p:cNvCxnSpPr/>
          <p:nvPr/>
        </p:nvCxnSpPr>
        <p:spPr>
          <a:xfrm>
            <a:off x="6564300" y="3037800"/>
            <a:ext cx="556500" cy="0"/>
          </a:xfrm>
          <a:prstGeom prst="straightConnector1">
            <a:avLst/>
          </a:prstGeom>
          <a:noFill/>
          <a:ln cap="flat" cmpd="sng" w="9525">
            <a:solidFill>
              <a:schemeClr val="dk2"/>
            </a:solidFill>
            <a:prstDash val="dot"/>
            <a:round/>
            <a:headEnd len="med" w="med" type="triangle"/>
            <a:tailEnd len="med" w="med" type="triangle"/>
          </a:ln>
        </p:spPr>
      </p:cxnSp>
      <p:cxnSp>
        <p:nvCxnSpPr>
          <p:cNvPr id="356" name="Google Shape;356;p32"/>
          <p:cNvCxnSpPr/>
          <p:nvPr/>
        </p:nvCxnSpPr>
        <p:spPr>
          <a:xfrm rot="5400000">
            <a:off x="7187850" y="2557500"/>
            <a:ext cx="556500" cy="0"/>
          </a:xfrm>
          <a:prstGeom prst="straightConnector1">
            <a:avLst/>
          </a:prstGeom>
          <a:noFill/>
          <a:ln cap="flat" cmpd="sng" w="9525">
            <a:solidFill>
              <a:schemeClr val="dk2"/>
            </a:solidFill>
            <a:prstDash val="solid"/>
            <a:round/>
            <a:headEnd len="med" w="med" type="triangle"/>
            <a:tailEnd len="med" w="med" type="triangle"/>
          </a:ln>
        </p:spPr>
      </p:cxnSp>
      <p:sp>
        <p:nvSpPr>
          <p:cNvPr id="357" name="Google Shape;357;p32"/>
          <p:cNvSpPr/>
          <p:nvPr/>
        </p:nvSpPr>
        <p:spPr>
          <a:xfrm>
            <a:off x="5873700" y="2835750"/>
            <a:ext cx="690600" cy="404100"/>
          </a:xfrm>
          <a:prstGeom prst="ellipse">
            <a:avLst/>
          </a:prstGeom>
          <a:noFill/>
          <a:ln cap="flat" cmpd="sng" w="9525">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110</a:t>
            </a:r>
            <a:endParaRPr>
              <a:solidFill>
                <a:srgbClr val="FFFFFF"/>
              </a:solidFill>
            </a:endParaRPr>
          </a:p>
        </p:txBody>
      </p:sp>
      <p:sp>
        <p:nvSpPr>
          <p:cNvPr id="358" name="Google Shape;358;p32"/>
          <p:cNvSpPr/>
          <p:nvPr/>
        </p:nvSpPr>
        <p:spPr>
          <a:xfrm>
            <a:off x="7120800" y="18751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101</a:t>
            </a:r>
            <a:endParaRPr>
              <a:solidFill>
                <a:srgbClr val="FFFFFF"/>
              </a:solidFill>
            </a:endParaRPr>
          </a:p>
        </p:txBody>
      </p:sp>
      <p:sp>
        <p:nvSpPr>
          <p:cNvPr id="359" name="Google Shape;359;p32"/>
          <p:cNvSpPr/>
          <p:nvPr/>
        </p:nvSpPr>
        <p:spPr>
          <a:xfrm>
            <a:off x="7120800" y="28357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111</a:t>
            </a:r>
            <a:endParaRPr>
              <a:solidFill>
                <a:srgbClr val="FFFFFF"/>
              </a:solidFill>
            </a:endParaRPr>
          </a:p>
        </p:txBody>
      </p:sp>
      <p:cxnSp>
        <p:nvCxnSpPr>
          <p:cNvPr id="360" name="Google Shape;360;p32"/>
          <p:cNvCxnSpPr>
            <a:stCxn id="349" idx="7"/>
            <a:endCxn id="357" idx="3"/>
          </p:cNvCxnSpPr>
          <p:nvPr/>
        </p:nvCxnSpPr>
        <p:spPr>
          <a:xfrm flipH="1" rot="10800000">
            <a:off x="5587789" y="3180529"/>
            <a:ext cx="387000" cy="194700"/>
          </a:xfrm>
          <a:prstGeom prst="straightConnector1">
            <a:avLst/>
          </a:prstGeom>
          <a:noFill/>
          <a:ln cap="flat" cmpd="sng" w="9525">
            <a:solidFill>
              <a:schemeClr val="dk2"/>
            </a:solidFill>
            <a:prstDash val="dot"/>
            <a:round/>
            <a:headEnd len="med" w="med" type="triangle"/>
            <a:tailEnd len="med" w="med" type="triangle"/>
          </a:ln>
        </p:spPr>
      </p:cxnSp>
      <p:cxnSp>
        <p:nvCxnSpPr>
          <p:cNvPr id="361" name="Google Shape;361;p32"/>
          <p:cNvCxnSpPr>
            <a:stCxn id="351" idx="7"/>
            <a:endCxn id="359" idx="3"/>
          </p:cNvCxnSpPr>
          <p:nvPr/>
        </p:nvCxnSpPr>
        <p:spPr>
          <a:xfrm flipH="1" rot="10800000">
            <a:off x="6834889" y="3180529"/>
            <a:ext cx="387000" cy="194700"/>
          </a:xfrm>
          <a:prstGeom prst="straightConnector1">
            <a:avLst/>
          </a:prstGeom>
          <a:noFill/>
          <a:ln cap="flat" cmpd="sng" w="9525">
            <a:solidFill>
              <a:schemeClr val="dk2"/>
            </a:solidFill>
            <a:prstDash val="solid"/>
            <a:round/>
            <a:headEnd len="med" w="med" type="triangle"/>
            <a:tailEnd len="med" w="med" type="triangle"/>
          </a:ln>
        </p:spPr>
      </p:cxnSp>
      <p:cxnSp>
        <p:nvCxnSpPr>
          <p:cNvPr id="362" name="Google Shape;362;p32"/>
          <p:cNvCxnSpPr>
            <a:stCxn id="344" idx="7"/>
            <a:endCxn id="352" idx="3"/>
          </p:cNvCxnSpPr>
          <p:nvPr/>
        </p:nvCxnSpPr>
        <p:spPr>
          <a:xfrm flipH="1" rot="10800000">
            <a:off x="5587789" y="2219929"/>
            <a:ext cx="387000" cy="194700"/>
          </a:xfrm>
          <a:prstGeom prst="straightConnector1">
            <a:avLst/>
          </a:prstGeom>
          <a:noFill/>
          <a:ln cap="flat" cmpd="sng" w="9525">
            <a:solidFill>
              <a:schemeClr val="dk2"/>
            </a:solidFill>
            <a:prstDash val="solid"/>
            <a:round/>
            <a:headEnd len="med" w="med" type="triangle"/>
            <a:tailEnd len="med" w="med" type="triangle"/>
          </a:ln>
        </p:spPr>
      </p:cxnSp>
      <p:cxnSp>
        <p:nvCxnSpPr>
          <p:cNvPr id="363" name="Google Shape;363;p32"/>
          <p:cNvCxnSpPr>
            <a:stCxn id="350" idx="7"/>
            <a:endCxn id="358" idx="3"/>
          </p:cNvCxnSpPr>
          <p:nvPr/>
        </p:nvCxnSpPr>
        <p:spPr>
          <a:xfrm flipH="1" rot="10800000">
            <a:off x="6834889" y="2219929"/>
            <a:ext cx="387000" cy="194700"/>
          </a:xfrm>
          <a:prstGeom prst="straightConnector1">
            <a:avLst/>
          </a:prstGeom>
          <a:noFill/>
          <a:ln cap="flat" cmpd="sng" w="9525">
            <a:solidFill>
              <a:schemeClr val="dk2"/>
            </a:solidFill>
            <a:prstDash val="solid"/>
            <a:round/>
            <a:headEnd len="med" w="med" type="triangl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Parity Coding - Distance Visualized</a:t>
            </a:r>
            <a:endParaRPr/>
          </a:p>
          <a:p>
            <a:pPr indent="0" lvl="0" marL="0" rtl="0" algn="l">
              <a:spcBef>
                <a:spcPts val="0"/>
              </a:spcBef>
              <a:spcAft>
                <a:spcPts val="0"/>
              </a:spcAft>
              <a:buNone/>
            </a:pPr>
            <a:r>
              <a:t/>
            </a:r>
            <a:endParaRPr/>
          </a:p>
        </p:txBody>
      </p:sp>
      <p:sp>
        <p:nvSpPr>
          <p:cNvPr id="369" name="Google Shape;369;p33"/>
          <p:cNvSpPr txBox="1"/>
          <p:nvPr/>
        </p:nvSpPr>
        <p:spPr>
          <a:xfrm>
            <a:off x="5078975" y="1878038"/>
            <a:ext cx="22302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Binary Codewords Length 3</a:t>
            </a:r>
            <a:endParaRPr sz="130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
        <p:nvSpPr>
          <p:cNvPr id="370" name="Google Shape;370;p33"/>
          <p:cNvSpPr/>
          <p:nvPr/>
        </p:nvSpPr>
        <p:spPr>
          <a:xfrm>
            <a:off x="5225325" y="277680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38761D"/>
                </a:highlight>
              </a:rPr>
              <a:t>000</a:t>
            </a:r>
            <a:endParaRPr>
              <a:solidFill>
                <a:srgbClr val="FFFFFF"/>
              </a:solidFill>
              <a:highlight>
                <a:srgbClr val="38761D"/>
              </a:highlight>
            </a:endParaRPr>
          </a:p>
        </p:txBody>
      </p:sp>
      <p:cxnSp>
        <p:nvCxnSpPr>
          <p:cNvPr id="371" name="Google Shape;371;p33"/>
          <p:cNvCxnSpPr>
            <a:stCxn id="370" idx="6"/>
          </p:cNvCxnSpPr>
          <p:nvPr/>
        </p:nvCxnSpPr>
        <p:spPr>
          <a:xfrm>
            <a:off x="5915925" y="2978850"/>
            <a:ext cx="556500" cy="0"/>
          </a:xfrm>
          <a:prstGeom prst="straightConnector1">
            <a:avLst/>
          </a:prstGeom>
          <a:noFill/>
          <a:ln cap="flat" cmpd="sng" w="9525">
            <a:solidFill>
              <a:schemeClr val="dk2"/>
            </a:solidFill>
            <a:prstDash val="solid"/>
            <a:round/>
            <a:headEnd len="med" w="med" type="none"/>
            <a:tailEnd len="med" w="med" type="none"/>
          </a:ln>
        </p:spPr>
      </p:cxnSp>
      <p:cxnSp>
        <p:nvCxnSpPr>
          <p:cNvPr id="372" name="Google Shape;372;p33"/>
          <p:cNvCxnSpPr/>
          <p:nvPr/>
        </p:nvCxnSpPr>
        <p:spPr>
          <a:xfrm rot="5400000">
            <a:off x="5292375" y="3459150"/>
            <a:ext cx="556500" cy="0"/>
          </a:xfrm>
          <a:prstGeom prst="straightConnector1">
            <a:avLst/>
          </a:prstGeom>
          <a:noFill/>
          <a:ln cap="flat" cmpd="sng" w="9525">
            <a:solidFill>
              <a:schemeClr val="dk2"/>
            </a:solidFill>
            <a:prstDash val="solid"/>
            <a:round/>
            <a:headEnd len="med" w="med" type="none"/>
            <a:tailEnd len="med" w="med" type="none"/>
          </a:ln>
        </p:spPr>
      </p:cxnSp>
      <p:cxnSp>
        <p:nvCxnSpPr>
          <p:cNvPr id="373" name="Google Shape;373;p33"/>
          <p:cNvCxnSpPr/>
          <p:nvPr/>
        </p:nvCxnSpPr>
        <p:spPr>
          <a:xfrm>
            <a:off x="5915925" y="3939450"/>
            <a:ext cx="556500" cy="0"/>
          </a:xfrm>
          <a:prstGeom prst="straightConnector1">
            <a:avLst/>
          </a:prstGeom>
          <a:noFill/>
          <a:ln cap="flat" cmpd="sng" w="9525">
            <a:solidFill>
              <a:schemeClr val="dk2"/>
            </a:solidFill>
            <a:prstDash val="solid"/>
            <a:round/>
            <a:headEnd len="med" w="med" type="none"/>
            <a:tailEnd len="med" w="med" type="none"/>
          </a:ln>
        </p:spPr>
      </p:cxnSp>
      <p:cxnSp>
        <p:nvCxnSpPr>
          <p:cNvPr id="374" name="Google Shape;374;p33"/>
          <p:cNvCxnSpPr/>
          <p:nvPr/>
        </p:nvCxnSpPr>
        <p:spPr>
          <a:xfrm rot="5400000">
            <a:off x="6539475" y="3459150"/>
            <a:ext cx="556500" cy="0"/>
          </a:xfrm>
          <a:prstGeom prst="straightConnector1">
            <a:avLst/>
          </a:prstGeom>
          <a:noFill/>
          <a:ln cap="flat" cmpd="sng" w="9525">
            <a:solidFill>
              <a:schemeClr val="dk2"/>
            </a:solidFill>
            <a:prstDash val="solid"/>
            <a:round/>
            <a:headEnd len="med" w="med" type="none"/>
            <a:tailEnd len="med" w="med" type="none"/>
          </a:ln>
        </p:spPr>
      </p:cxnSp>
      <p:sp>
        <p:nvSpPr>
          <p:cNvPr id="375" name="Google Shape;375;p33"/>
          <p:cNvSpPr/>
          <p:nvPr/>
        </p:nvSpPr>
        <p:spPr>
          <a:xfrm>
            <a:off x="5225325" y="373740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BF9000"/>
                </a:highlight>
              </a:rPr>
              <a:t>010</a:t>
            </a:r>
            <a:endParaRPr>
              <a:solidFill>
                <a:srgbClr val="FFFFFF"/>
              </a:solidFill>
              <a:highlight>
                <a:srgbClr val="BF9000"/>
              </a:highlight>
            </a:endParaRPr>
          </a:p>
        </p:txBody>
      </p:sp>
      <p:sp>
        <p:nvSpPr>
          <p:cNvPr id="376" name="Google Shape;376;p33"/>
          <p:cNvSpPr/>
          <p:nvPr/>
        </p:nvSpPr>
        <p:spPr>
          <a:xfrm>
            <a:off x="6472425" y="277680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BF9000"/>
                </a:highlight>
              </a:rPr>
              <a:t>001</a:t>
            </a:r>
            <a:endParaRPr>
              <a:solidFill>
                <a:srgbClr val="FFFFFF"/>
              </a:solidFill>
              <a:highlight>
                <a:srgbClr val="BF9000"/>
              </a:highlight>
            </a:endParaRPr>
          </a:p>
        </p:txBody>
      </p:sp>
      <p:sp>
        <p:nvSpPr>
          <p:cNvPr id="377" name="Google Shape;377;p33"/>
          <p:cNvSpPr/>
          <p:nvPr/>
        </p:nvSpPr>
        <p:spPr>
          <a:xfrm>
            <a:off x="6472425" y="373740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38761D"/>
                </a:highlight>
              </a:rPr>
              <a:t>011</a:t>
            </a:r>
            <a:endParaRPr>
              <a:solidFill>
                <a:srgbClr val="FFFFFF"/>
              </a:solidFill>
              <a:highlight>
                <a:srgbClr val="38761D"/>
              </a:highlight>
            </a:endParaRPr>
          </a:p>
        </p:txBody>
      </p:sp>
      <p:sp>
        <p:nvSpPr>
          <p:cNvPr id="378" name="Google Shape;378;p33"/>
          <p:cNvSpPr/>
          <p:nvPr/>
        </p:nvSpPr>
        <p:spPr>
          <a:xfrm>
            <a:off x="6100700" y="229650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BF9000"/>
                </a:highlight>
              </a:rPr>
              <a:t>100</a:t>
            </a:r>
            <a:endParaRPr>
              <a:solidFill>
                <a:srgbClr val="FFFFFF"/>
              </a:solidFill>
              <a:highlight>
                <a:srgbClr val="BF9000"/>
              </a:highlight>
            </a:endParaRPr>
          </a:p>
        </p:txBody>
      </p:sp>
      <p:cxnSp>
        <p:nvCxnSpPr>
          <p:cNvPr id="379" name="Google Shape;379;p33"/>
          <p:cNvCxnSpPr>
            <a:stCxn id="378" idx="6"/>
          </p:cNvCxnSpPr>
          <p:nvPr/>
        </p:nvCxnSpPr>
        <p:spPr>
          <a:xfrm>
            <a:off x="6791300" y="2498550"/>
            <a:ext cx="556500" cy="0"/>
          </a:xfrm>
          <a:prstGeom prst="straightConnector1">
            <a:avLst/>
          </a:prstGeom>
          <a:noFill/>
          <a:ln cap="flat" cmpd="sng" w="9525">
            <a:solidFill>
              <a:schemeClr val="dk2"/>
            </a:solidFill>
            <a:prstDash val="solid"/>
            <a:round/>
            <a:headEnd len="med" w="med" type="none"/>
            <a:tailEnd len="med" w="med" type="none"/>
          </a:ln>
        </p:spPr>
      </p:cxnSp>
      <p:cxnSp>
        <p:nvCxnSpPr>
          <p:cNvPr id="380" name="Google Shape;380;p33"/>
          <p:cNvCxnSpPr/>
          <p:nvPr/>
        </p:nvCxnSpPr>
        <p:spPr>
          <a:xfrm rot="5400000">
            <a:off x="6167750" y="2978850"/>
            <a:ext cx="556500" cy="0"/>
          </a:xfrm>
          <a:prstGeom prst="straightConnector1">
            <a:avLst/>
          </a:prstGeom>
          <a:noFill/>
          <a:ln cap="flat" cmpd="sng" w="9525">
            <a:solidFill>
              <a:schemeClr val="dk2"/>
            </a:solidFill>
            <a:prstDash val="dot"/>
            <a:round/>
            <a:headEnd len="med" w="med" type="none"/>
            <a:tailEnd len="med" w="med" type="none"/>
          </a:ln>
        </p:spPr>
      </p:cxnSp>
      <p:cxnSp>
        <p:nvCxnSpPr>
          <p:cNvPr id="381" name="Google Shape;381;p33"/>
          <p:cNvCxnSpPr/>
          <p:nvPr/>
        </p:nvCxnSpPr>
        <p:spPr>
          <a:xfrm>
            <a:off x="6791300" y="3459150"/>
            <a:ext cx="556500" cy="0"/>
          </a:xfrm>
          <a:prstGeom prst="straightConnector1">
            <a:avLst/>
          </a:prstGeom>
          <a:noFill/>
          <a:ln cap="flat" cmpd="sng" w="9525">
            <a:solidFill>
              <a:schemeClr val="dk2"/>
            </a:solidFill>
            <a:prstDash val="dot"/>
            <a:round/>
            <a:headEnd len="med" w="med" type="none"/>
            <a:tailEnd len="med" w="med" type="none"/>
          </a:ln>
        </p:spPr>
      </p:cxnSp>
      <p:cxnSp>
        <p:nvCxnSpPr>
          <p:cNvPr id="382" name="Google Shape;382;p33"/>
          <p:cNvCxnSpPr/>
          <p:nvPr/>
        </p:nvCxnSpPr>
        <p:spPr>
          <a:xfrm rot="5400000">
            <a:off x="7414850" y="2978850"/>
            <a:ext cx="556500" cy="0"/>
          </a:xfrm>
          <a:prstGeom prst="straightConnector1">
            <a:avLst/>
          </a:prstGeom>
          <a:noFill/>
          <a:ln cap="flat" cmpd="sng" w="9525">
            <a:solidFill>
              <a:schemeClr val="dk2"/>
            </a:solidFill>
            <a:prstDash val="solid"/>
            <a:round/>
            <a:headEnd len="med" w="med" type="none"/>
            <a:tailEnd len="med" w="med" type="none"/>
          </a:ln>
        </p:spPr>
      </p:cxnSp>
      <p:sp>
        <p:nvSpPr>
          <p:cNvPr id="383" name="Google Shape;383;p33"/>
          <p:cNvSpPr/>
          <p:nvPr/>
        </p:nvSpPr>
        <p:spPr>
          <a:xfrm>
            <a:off x="6100700" y="3257100"/>
            <a:ext cx="690600" cy="404100"/>
          </a:xfrm>
          <a:prstGeom prst="ellipse">
            <a:avLst/>
          </a:prstGeom>
          <a:noFill/>
          <a:ln cap="flat" cmpd="sng" w="9525">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38761D"/>
                </a:highlight>
              </a:rPr>
              <a:t>110</a:t>
            </a:r>
            <a:endParaRPr>
              <a:solidFill>
                <a:srgbClr val="FFFFFF"/>
              </a:solidFill>
              <a:highlight>
                <a:srgbClr val="38761D"/>
              </a:highlight>
            </a:endParaRPr>
          </a:p>
        </p:txBody>
      </p:sp>
      <p:sp>
        <p:nvSpPr>
          <p:cNvPr id="384" name="Google Shape;384;p33"/>
          <p:cNvSpPr/>
          <p:nvPr/>
        </p:nvSpPr>
        <p:spPr>
          <a:xfrm>
            <a:off x="7347800" y="229650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38761D"/>
                </a:highlight>
              </a:rPr>
              <a:t>101</a:t>
            </a:r>
            <a:endParaRPr>
              <a:solidFill>
                <a:srgbClr val="FFFFFF"/>
              </a:solidFill>
              <a:highlight>
                <a:srgbClr val="38761D"/>
              </a:highlight>
            </a:endParaRPr>
          </a:p>
        </p:txBody>
      </p:sp>
      <p:sp>
        <p:nvSpPr>
          <p:cNvPr id="385" name="Google Shape;385;p33"/>
          <p:cNvSpPr/>
          <p:nvPr/>
        </p:nvSpPr>
        <p:spPr>
          <a:xfrm>
            <a:off x="7347800" y="325710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111</a:t>
            </a:r>
            <a:endParaRPr>
              <a:solidFill>
                <a:srgbClr val="FFFFFF"/>
              </a:solidFill>
            </a:endParaRPr>
          </a:p>
        </p:txBody>
      </p:sp>
      <p:cxnSp>
        <p:nvCxnSpPr>
          <p:cNvPr id="386" name="Google Shape;386;p33"/>
          <p:cNvCxnSpPr>
            <a:stCxn id="375" idx="7"/>
            <a:endCxn id="383" idx="3"/>
          </p:cNvCxnSpPr>
          <p:nvPr/>
        </p:nvCxnSpPr>
        <p:spPr>
          <a:xfrm flipH="1" rot="10800000">
            <a:off x="5814789" y="3601879"/>
            <a:ext cx="387000" cy="194700"/>
          </a:xfrm>
          <a:prstGeom prst="straightConnector1">
            <a:avLst/>
          </a:prstGeom>
          <a:noFill/>
          <a:ln cap="flat" cmpd="sng" w="9525">
            <a:solidFill>
              <a:schemeClr val="dk2"/>
            </a:solidFill>
            <a:prstDash val="dot"/>
            <a:round/>
            <a:headEnd len="med" w="med" type="none"/>
            <a:tailEnd len="med" w="med" type="none"/>
          </a:ln>
        </p:spPr>
      </p:cxnSp>
      <p:cxnSp>
        <p:nvCxnSpPr>
          <p:cNvPr id="387" name="Google Shape;387;p33"/>
          <p:cNvCxnSpPr>
            <a:stCxn id="377" idx="7"/>
            <a:endCxn id="385" idx="3"/>
          </p:cNvCxnSpPr>
          <p:nvPr/>
        </p:nvCxnSpPr>
        <p:spPr>
          <a:xfrm flipH="1" rot="10800000">
            <a:off x="7061889" y="3601879"/>
            <a:ext cx="387000" cy="194700"/>
          </a:xfrm>
          <a:prstGeom prst="straightConnector1">
            <a:avLst/>
          </a:prstGeom>
          <a:noFill/>
          <a:ln cap="flat" cmpd="sng" w="9525">
            <a:solidFill>
              <a:schemeClr val="dk2"/>
            </a:solidFill>
            <a:prstDash val="solid"/>
            <a:round/>
            <a:headEnd len="med" w="med" type="none"/>
            <a:tailEnd len="med" w="med" type="none"/>
          </a:ln>
        </p:spPr>
      </p:cxnSp>
      <p:cxnSp>
        <p:nvCxnSpPr>
          <p:cNvPr id="388" name="Google Shape;388;p33"/>
          <p:cNvCxnSpPr>
            <a:stCxn id="370" idx="7"/>
            <a:endCxn id="378" idx="3"/>
          </p:cNvCxnSpPr>
          <p:nvPr/>
        </p:nvCxnSpPr>
        <p:spPr>
          <a:xfrm flipH="1" rot="10800000">
            <a:off x="5814789" y="2641279"/>
            <a:ext cx="387000" cy="194700"/>
          </a:xfrm>
          <a:prstGeom prst="straightConnector1">
            <a:avLst/>
          </a:prstGeom>
          <a:noFill/>
          <a:ln cap="flat" cmpd="sng" w="9525">
            <a:solidFill>
              <a:schemeClr val="dk2"/>
            </a:solidFill>
            <a:prstDash val="solid"/>
            <a:round/>
            <a:headEnd len="med" w="med" type="none"/>
            <a:tailEnd len="med" w="med" type="none"/>
          </a:ln>
        </p:spPr>
      </p:cxnSp>
      <p:cxnSp>
        <p:nvCxnSpPr>
          <p:cNvPr id="389" name="Google Shape;389;p33"/>
          <p:cNvCxnSpPr>
            <a:stCxn id="376" idx="7"/>
            <a:endCxn id="384" idx="3"/>
          </p:cNvCxnSpPr>
          <p:nvPr/>
        </p:nvCxnSpPr>
        <p:spPr>
          <a:xfrm flipH="1" rot="10800000">
            <a:off x="7061889" y="2641279"/>
            <a:ext cx="387000" cy="194700"/>
          </a:xfrm>
          <a:prstGeom prst="straightConnector1">
            <a:avLst/>
          </a:prstGeom>
          <a:noFill/>
          <a:ln cap="flat" cmpd="sng" w="9525">
            <a:solidFill>
              <a:schemeClr val="dk2"/>
            </a:solidFill>
            <a:prstDash val="solid"/>
            <a:round/>
            <a:headEnd len="med" w="med" type="none"/>
            <a:tailEnd len="med" w="med" type="none"/>
          </a:ln>
        </p:spPr>
      </p:cxnSp>
      <p:graphicFrame>
        <p:nvGraphicFramePr>
          <p:cNvPr id="390" name="Google Shape;390;p33"/>
          <p:cNvGraphicFramePr/>
          <p:nvPr/>
        </p:nvGraphicFramePr>
        <p:xfrm>
          <a:off x="656725" y="2357035"/>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rPr>
                        <a:t>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
        <p:nvSpPr>
          <p:cNvPr id="391" name="Google Shape;391;p33"/>
          <p:cNvSpPr txBox="1"/>
          <p:nvPr/>
        </p:nvSpPr>
        <p:spPr>
          <a:xfrm>
            <a:off x="396200" y="1952225"/>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392" name="Google Shape;392;p33"/>
          <p:cNvSpPr txBox="1"/>
          <p:nvPr/>
        </p:nvSpPr>
        <p:spPr>
          <a:xfrm>
            <a:off x="1531363"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393" name="Google Shape;393;p33"/>
          <p:cNvGraphicFramePr/>
          <p:nvPr/>
        </p:nvGraphicFramePr>
        <p:xfrm>
          <a:off x="1849138" y="1689335"/>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highlight>
                            <a:srgbClr val="38761D"/>
                          </a:highlight>
                        </a:rPr>
                        <a:t>000</a:t>
                      </a:r>
                      <a:endParaRPr>
                        <a:solidFill>
                          <a:srgbClr val="FFFFFF"/>
                        </a:solidFill>
                        <a:highlight>
                          <a:srgbClr val="38761D"/>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001</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011</a:t>
                      </a:r>
                      <a:endParaRPr>
                        <a:solidFill>
                          <a:srgbClr val="FFFFFF"/>
                        </a:solidFill>
                        <a:highlight>
                          <a:srgbClr val="38761D"/>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010</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110</a:t>
                      </a:r>
                      <a:endParaRPr>
                        <a:solidFill>
                          <a:srgbClr val="FFFFFF"/>
                        </a:solidFill>
                        <a:highlight>
                          <a:srgbClr val="38761D"/>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38761D"/>
                          </a:highlight>
                        </a:rPr>
                        <a:t>101</a:t>
                      </a:r>
                      <a:endParaRPr>
                        <a:highlight>
                          <a:srgbClr val="38761D"/>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BF9000"/>
                          </a:highlight>
                        </a:rPr>
                        <a:t>100</a:t>
                      </a:r>
                      <a:endParaRPr>
                        <a:highlight>
                          <a:srgbClr val="BF9000"/>
                        </a:highlight>
                      </a:endParaRPr>
                    </a:p>
                  </a:txBody>
                  <a:tcPr marT="91425" marB="91425" marR="91425" marL="91425"/>
                </a:tc>
              </a:tr>
            </a:tbl>
          </a:graphicData>
        </a:graphic>
      </p:graphicFrame>
      <p:sp>
        <p:nvSpPr>
          <p:cNvPr id="394" name="Google Shape;394;p33"/>
          <p:cNvSpPr txBox="1"/>
          <p:nvPr/>
        </p:nvSpPr>
        <p:spPr>
          <a:xfrm>
            <a:off x="2879888" y="1952225"/>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395" name="Google Shape;395;p33"/>
          <p:cNvGraphicFramePr/>
          <p:nvPr/>
        </p:nvGraphicFramePr>
        <p:xfrm>
          <a:off x="3197675" y="24125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highlight>
                            <a:srgbClr val="38761D"/>
                          </a:highlight>
                        </a:rPr>
                        <a:t>000</a:t>
                      </a:r>
                      <a:endParaRPr>
                        <a:solidFill>
                          <a:srgbClr val="FFFFFF"/>
                        </a:solidFill>
                        <a:highlight>
                          <a:srgbClr val="38761D"/>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011</a:t>
                      </a:r>
                      <a:endParaRPr>
                        <a:solidFill>
                          <a:srgbClr val="FFFFFF"/>
                        </a:solidFill>
                        <a:highlight>
                          <a:srgbClr val="38761D"/>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38761D"/>
                          </a:highlight>
                        </a:rPr>
                        <a:t>110</a:t>
                      </a:r>
                      <a:endParaRPr>
                        <a:highlight>
                          <a:srgbClr val="38761D"/>
                        </a:highlight>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highlight>
                            <a:srgbClr val="38761D"/>
                          </a:highlight>
                        </a:rPr>
                        <a:t>101</a:t>
                      </a:r>
                      <a:endParaRPr>
                        <a:highlight>
                          <a:srgbClr val="38761D"/>
                        </a:highlight>
                      </a:endParaRPr>
                    </a:p>
                  </a:txBody>
                  <a:tcPr marT="91425" marB="91425" marR="91425" marL="91425"/>
                </a:tc>
              </a:tr>
            </a:tbl>
          </a:graphicData>
        </a:graphic>
      </p:graphicFrame>
      <p:cxnSp>
        <p:nvCxnSpPr>
          <p:cNvPr id="396" name="Google Shape;396;p33"/>
          <p:cNvCxnSpPr/>
          <p:nvPr/>
        </p:nvCxnSpPr>
        <p:spPr>
          <a:xfrm flipH="1" rot="10800000">
            <a:off x="1019825" y="1878050"/>
            <a:ext cx="835500" cy="713400"/>
          </a:xfrm>
          <a:prstGeom prst="straightConnector1">
            <a:avLst/>
          </a:prstGeom>
          <a:noFill/>
          <a:ln cap="flat" cmpd="sng" w="9525">
            <a:solidFill>
              <a:schemeClr val="dk2"/>
            </a:solidFill>
            <a:prstDash val="solid"/>
            <a:round/>
            <a:headEnd len="med" w="med" type="none"/>
            <a:tailEnd len="med" w="med" type="triangle"/>
          </a:ln>
        </p:spPr>
      </p:cxnSp>
      <p:cxnSp>
        <p:nvCxnSpPr>
          <p:cNvPr id="397" name="Google Shape;397;p33"/>
          <p:cNvCxnSpPr/>
          <p:nvPr/>
        </p:nvCxnSpPr>
        <p:spPr>
          <a:xfrm flipH="1" rot="10800000">
            <a:off x="1049575" y="2654825"/>
            <a:ext cx="813300" cy="360300"/>
          </a:xfrm>
          <a:prstGeom prst="straightConnector1">
            <a:avLst/>
          </a:prstGeom>
          <a:noFill/>
          <a:ln cap="flat" cmpd="sng" w="9525">
            <a:solidFill>
              <a:schemeClr val="dk2"/>
            </a:solidFill>
            <a:prstDash val="solid"/>
            <a:round/>
            <a:headEnd len="med" w="med" type="none"/>
            <a:tailEnd len="med" w="med" type="triangle"/>
          </a:ln>
        </p:spPr>
      </p:cxnSp>
      <p:cxnSp>
        <p:nvCxnSpPr>
          <p:cNvPr id="398" name="Google Shape;398;p33"/>
          <p:cNvCxnSpPr/>
          <p:nvPr/>
        </p:nvCxnSpPr>
        <p:spPr>
          <a:xfrm>
            <a:off x="1057000" y="3847600"/>
            <a:ext cx="790800" cy="383400"/>
          </a:xfrm>
          <a:prstGeom prst="straightConnector1">
            <a:avLst/>
          </a:prstGeom>
          <a:noFill/>
          <a:ln cap="flat" cmpd="sng" w="9525">
            <a:solidFill>
              <a:schemeClr val="dk2"/>
            </a:solidFill>
            <a:prstDash val="solid"/>
            <a:round/>
            <a:headEnd len="med" w="med" type="none"/>
            <a:tailEnd len="med" w="med" type="triangle"/>
          </a:ln>
        </p:spPr>
      </p:cxnSp>
      <p:cxnSp>
        <p:nvCxnSpPr>
          <p:cNvPr id="399" name="Google Shape;399;p33"/>
          <p:cNvCxnSpPr/>
          <p:nvPr/>
        </p:nvCxnSpPr>
        <p:spPr>
          <a:xfrm>
            <a:off x="1049575" y="3394200"/>
            <a:ext cx="805800" cy="52500"/>
          </a:xfrm>
          <a:prstGeom prst="straightConnector1">
            <a:avLst/>
          </a:prstGeom>
          <a:noFill/>
          <a:ln cap="flat" cmpd="sng" w="9525">
            <a:solidFill>
              <a:schemeClr val="dk2"/>
            </a:solidFill>
            <a:prstDash val="solid"/>
            <a:round/>
            <a:headEnd len="med" w="med" type="none"/>
            <a:tailEnd len="med" w="med" type="triangle"/>
          </a:ln>
        </p:spPr>
      </p:cxnSp>
      <p:cxnSp>
        <p:nvCxnSpPr>
          <p:cNvPr id="400" name="Google Shape;400;p33"/>
          <p:cNvCxnSpPr/>
          <p:nvPr/>
        </p:nvCxnSpPr>
        <p:spPr>
          <a:xfrm>
            <a:off x="2398275" y="1893025"/>
            <a:ext cx="799500" cy="723900"/>
          </a:xfrm>
          <a:prstGeom prst="straightConnector1">
            <a:avLst/>
          </a:prstGeom>
          <a:noFill/>
          <a:ln cap="flat" cmpd="sng" w="9525">
            <a:solidFill>
              <a:schemeClr val="dk2"/>
            </a:solidFill>
            <a:prstDash val="solid"/>
            <a:round/>
            <a:headEnd len="med" w="med" type="none"/>
            <a:tailEnd len="med" w="med" type="triangle"/>
          </a:ln>
        </p:spPr>
      </p:cxnSp>
      <p:cxnSp>
        <p:nvCxnSpPr>
          <p:cNvPr id="401" name="Google Shape;401;p33"/>
          <p:cNvCxnSpPr/>
          <p:nvPr/>
        </p:nvCxnSpPr>
        <p:spPr>
          <a:xfrm>
            <a:off x="2398275" y="2669825"/>
            <a:ext cx="807000" cy="324300"/>
          </a:xfrm>
          <a:prstGeom prst="straightConnector1">
            <a:avLst/>
          </a:prstGeom>
          <a:noFill/>
          <a:ln cap="flat" cmpd="sng" w="9525">
            <a:solidFill>
              <a:schemeClr val="dk2"/>
            </a:solidFill>
            <a:prstDash val="solid"/>
            <a:round/>
            <a:headEnd len="med" w="med" type="none"/>
            <a:tailEnd len="med" w="med" type="triangle"/>
          </a:ln>
        </p:spPr>
      </p:cxnSp>
      <p:cxnSp>
        <p:nvCxnSpPr>
          <p:cNvPr id="402" name="Google Shape;402;p33"/>
          <p:cNvCxnSpPr/>
          <p:nvPr/>
        </p:nvCxnSpPr>
        <p:spPr>
          <a:xfrm flipH="1" rot="10800000">
            <a:off x="2398275" y="3816150"/>
            <a:ext cx="807000" cy="429900"/>
          </a:xfrm>
          <a:prstGeom prst="straightConnector1">
            <a:avLst/>
          </a:prstGeom>
          <a:noFill/>
          <a:ln cap="flat" cmpd="sng" w="9525">
            <a:solidFill>
              <a:schemeClr val="dk2"/>
            </a:solidFill>
            <a:prstDash val="solid"/>
            <a:round/>
            <a:headEnd len="med" w="med" type="none"/>
            <a:tailEnd len="med" w="med" type="triangle"/>
          </a:ln>
        </p:spPr>
      </p:cxnSp>
      <p:cxnSp>
        <p:nvCxnSpPr>
          <p:cNvPr id="403" name="Google Shape;403;p33"/>
          <p:cNvCxnSpPr/>
          <p:nvPr/>
        </p:nvCxnSpPr>
        <p:spPr>
          <a:xfrm flipH="1" rot="10800000">
            <a:off x="2390750" y="3393825"/>
            <a:ext cx="814500" cy="52800"/>
          </a:xfrm>
          <a:prstGeom prst="straightConnector1">
            <a:avLst/>
          </a:prstGeom>
          <a:noFill/>
          <a:ln cap="flat" cmpd="sng" w="9525">
            <a:solidFill>
              <a:schemeClr val="dk2"/>
            </a:solidFill>
            <a:prstDash val="solid"/>
            <a:round/>
            <a:headEnd len="med" w="med" type="none"/>
            <a:tailEnd len="med" w="med" type="triangle"/>
          </a:ln>
        </p:spPr>
      </p:cxnSp>
      <p:sp>
        <p:nvSpPr>
          <p:cNvPr id="404" name="Google Shape;404;p33"/>
          <p:cNvSpPr/>
          <p:nvPr/>
        </p:nvSpPr>
        <p:spPr>
          <a:xfrm>
            <a:off x="3748275" y="2406963"/>
            <a:ext cx="4920975" cy="2516450"/>
          </a:xfrm>
          <a:custGeom>
            <a:rect b="b" l="l" r="r" t="t"/>
            <a:pathLst>
              <a:path extrusionOk="0" h="100658" w="196839">
                <a:moveTo>
                  <a:pt x="0" y="56065"/>
                </a:moveTo>
                <a:cubicBezTo>
                  <a:pt x="11765" y="62903"/>
                  <a:pt x="40424" y="91712"/>
                  <a:pt x="70591" y="97092"/>
                </a:cubicBezTo>
                <a:cubicBezTo>
                  <a:pt x="100758" y="102472"/>
                  <a:pt x="160238" y="103226"/>
                  <a:pt x="181003" y="88344"/>
                </a:cubicBezTo>
                <a:cubicBezTo>
                  <a:pt x="201768" y="73462"/>
                  <a:pt x="196689" y="22077"/>
                  <a:pt x="195181" y="7798"/>
                </a:cubicBezTo>
                <a:cubicBezTo>
                  <a:pt x="193673" y="-6481"/>
                  <a:pt x="175824" y="3524"/>
                  <a:pt x="171953" y="2669"/>
                </a:cubicBezTo>
              </a:path>
            </a:pathLst>
          </a:custGeom>
          <a:noFill/>
          <a:ln cap="flat" cmpd="sng" w="9525">
            <a:solidFill>
              <a:schemeClr val="dk2"/>
            </a:solidFill>
            <a:prstDash val="dash"/>
            <a:round/>
            <a:headEnd len="med" w="med" type="none"/>
            <a:tailEnd len="med" w="med" type="triangle"/>
          </a:ln>
        </p:spPr>
      </p:sp>
      <p:sp>
        <p:nvSpPr>
          <p:cNvPr id="405" name="Google Shape;405;p33"/>
          <p:cNvSpPr/>
          <p:nvPr/>
        </p:nvSpPr>
        <p:spPr>
          <a:xfrm>
            <a:off x="3740725" y="3401350"/>
            <a:ext cx="2360575" cy="60325"/>
          </a:xfrm>
          <a:custGeom>
            <a:rect b="b" l="l" r="r" t="t"/>
            <a:pathLst>
              <a:path extrusionOk="0" h="2413" w="94423">
                <a:moveTo>
                  <a:pt x="0" y="0"/>
                </a:moveTo>
                <a:cubicBezTo>
                  <a:pt x="15737" y="402"/>
                  <a:pt x="78686" y="2011"/>
                  <a:pt x="94423" y="2413"/>
                </a:cubicBezTo>
              </a:path>
            </a:pathLst>
          </a:custGeom>
          <a:noFill/>
          <a:ln cap="flat" cmpd="sng" w="9525">
            <a:solidFill>
              <a:schemeClr val="dk2"/>
            </a:solidFill>
            <a:prstDash val="dash"/>
            <a:round/>
            <a:headEnd len="med" w="med" type="none"/>
            <a:tailEnd len="med" w="med" type="triangle"/>
          </a:ln>
        </p:spPr>
      </p:sp>
      <p:cxnSp>
        <p:nvCxnSpPr>
          <p:cNvPr id="406" name="Google Shape;406;p33"/>
          <p:cNvCxnSpPr>
            <a:endCxn id="370" idx="2"/>
          </p:cNvCxnSpPr>
          <p:nvPr/>
        </p:nvCxnSpPr>
        <p:spPr>
          <a:xfrm>
            <a:off x="3748425" y="2609550"/>
            <a:ext cx="1476900" cy="369300"/>
          </a:xfrm>
          <a:prstGeom prst="straightConnector1">
            <a:avLst/>
          </a:prstGeom>
          <a:noFill/>
          <a:ln cap="flat" cmpd="sng" w="9525">
            <a:solidFill>
              <a:schemeClr val="dk2"/>
            </a:solidFill>
            <a:prstDash val="dash"/>
            <a:round/>
            <a:headEnd len="med" w="med" type="none"/>
            <a:tailEnd len="med" w="med" type="triangle"/>
          </a:ln>
        </p:spPr>
      </p:cxnSp>
      <p:cxnSp>
        <p:nvCxnSpPr>
          <p:cNvPr id="407" name="Google Shape;407;p33"/>
          <p:cNvCxnSpPr>
            <a:endCxn id="377" idx="4"/>
          </p:cNvCxnSpPr>
          <p:nvPr/>
        </p:nvCxnSpPr>
        <p:spPr>
          <a:xfrm>
            <a:off x="3748425" y="3009300"/>
            <a:ext cx="3069300" cy="1132200"/>
          </a:xfrm>
          <a:prstGeom prst="curvedConnector4">
            <a:avLst>
              <a:gd fmla="val 33903" name="adj1"/>
              <a:gd fmla="val 131880" name="adj2"/>
            </a:avLst>
          </a:prstGeom>
          <a:noFill/>
          <a:ln cap="flat" cmpd="sng" w="9525">
            <a:solidFill>
              <a:schemeClr val="dk2"/>
            </a:solidFill>
            <a:prstDash val="dash"/>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Distance Visualized - Binary Codes</a:t>
            </a:r>
            <a:endParaRPr/>
          </a:p>
          <a:p>
            <a:pPr indent="0" lvl="0" marL="0" rtl="0" algn="l">
              <a:spcBef>
                <a:spcPts val="0"/>
              </a:spcBef>
              <a:spcAft>
                <a:spcPts val="0"/>
              </a:spcAft>
              <a:buNone/>
            </a:pPr>
            <a:r>
              <a:t/>
            </a:r>
            <a:endParaRPr/>
          </a:p>
        </p:txBody>
      </p:sp>
      <p:sp>
        <p:nvSpPr>
          <p:cNvPr id="413" name="Google Shape;413;p3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In general, binary codewords of length N form a hypercube of N dimensions.</a:t>
            </a:r>
            <a:endParaRPr/>
          </a:p>
          <a:p>
            <a:pPr indent="-311150" lvl="0" marL="457200" rtl="0" algn="l">
              <a:spcBef>
                <a:spcPts val="0"/>
              </a:spcBef>
              <a:spcAft>
                <a:spcPts val="0"/>
              </a:spcAft>
              <a:buSzPts val="1300"/>
              <a:buChar char="●"/>
            </a:pPr>
            <a:r>
              <a:rPr lang="en"/>
              <a:t>All codeword graphs have q</a:t>
            </a:r>
            <a:r>
              <a:rPr baseline="30000" lang="en"/>
              <a:t>K</a:t>
            </a:r>
            <a:r>
              <a:rPr lang="en"/>
              <a:t> vertices (all possible codewords) </a:t>
            </a:r>
            <a:r>
              <a:rPr lang="en"/>
              <a:t>each with (q-1) * k edges (all possible single </a:t>
            </a:r>
            <a:r>
              <a:rPr lang="en"/>
              <a:t>substitutions</a:t>
            </a:r>
            <a:r>
              <a:rPr lang="en"/>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Distance Visualized - Paths</a:t>
            </a:r>
            <a:endParaRPr/>
          </a:p>
        </p:txBody>
      </p:sp>
      <p:pic>
        <p:nvPicPr>
          <p:cNvPr id="419" name="Google Shape;419;p35"/>
          <p:cNvPicPr preferRelativeResize="0"/>
          <p:nvPr/>
        </p:nvPicPr>
        <p:blipFill>
          <a:blip r:embed="rId3">
            <a:alphaModFix/>
          </a:blip>
          <a:stretch>
            <a:fillRect/>
          </a:stretch>
        </p:blipFill>
        <p:spPr>
          <a:xfrm>
            <a:off x="1483200" y="1045050"/>
            <a:ext cx="6667500" cy="3943350"/>
          </a:xfrm>
          <a:prstGeom prst="rect">
            <a:avLst/>
          </a:prstGeom>
          <a:noFill/>
          <a:ln>
            <a:noFill/>
          </a:ln>
        </p:spPr>
      </p:pic>
      <p:pic>
        <p:nvPicPr>
          <p:cNvPr id="420" name="Google Shape;420;p35"/>
          <p:cNvPicPr preferRelativeResize="0"/>
          <p:nvPr/>
        </p:nvPicPr>
        <p:blipFill>
          <a:blip r:embed="rId4">
            <a:alphaModFix/>
          </a:blip>
          <a:stretch>
            <a:fillRect/>
          </a:stretch>
        </p:blipFill>
        <p:spPr>
          <a:xfrm>
            <a:off x="1483200" y="1045050"/>
            <a:ext cx="6667500" cy="3943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Gray Codes</a:t>
            </a:r>
            <a:endParaRPr/>
          </a:p>
        </p:txBody>
      </p:sp>
      <p:sp>
        <p:nvSpPr>
          <p:cNvPr id="426" name="Google Shape;426;p3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An ordering of binary numbers such that any 2 numbers differ by only one symbol.</a:t>
            </a:r>
            <a:endParaRPr/>
          </a:p>
          <a:p>
            <a:pPr indent="-311150" lvl="0" marL="457200" rtl="0" algn="l">
              <a:spcBef>
                <a:spcPts val="0"/>
              </a:spcBef>
              <a:spcAft>
                <a:spcPts val="0"/>
              </a:spcAft>
              <a:buSzPts val="1300"/>
              <a:buChar char="●"/>
            </a:pPr>
            <a:r>
              <a:rPr lang="en"/>
              <a:t>Equivalent to a Hamiltonian path through the codeword graph.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Parity Coding - Hamiltonian</a:t>
            </a:r>
            <a:endParaRPr/>
          </a:p>
        </p:txBody>
      </p:sp>
      <p:graphicFrame>
        <p:nvGraphicFramePr>
          <p:cNvPr id="432" name="Google Shape;432;p37"/>
          <p:cNvGraphicFramePr/>
          <p:nvPr/>
        </p:nvGraphicFramePr>
        <p:xfrm>
          <a:off x="157685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rPr>
                        <a:t>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
        <p:nvSpPr>
          <p:cNvPr id="433" name="Google Shape;433;p37"/>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434" name="Google Shape;434;p37"/>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435" name="Google Shape;435;p37"/>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highlight>
                            <a:srgbClr val="38761D"/>
                          </a:highlight>
                        </a:rPr>
                        <a:t>000</a:t>
                      </a:r>
                      <a:endParaRPr>
                        <a:solidFill>
                          <a:srgbClr val="FFFFFF"/>
                        </a:solidFill>
                        <a:highlight>
                          <a:srgbClr val="38761D"/>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110</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B45F06"/>
                          </a:highlight>
                        </a:rPr>
                        <a:t>100</a:t>
                      </a:r>
                      <a:endParaRPr>
                        <a:highlight>
                          <a:srgbClr val="B45F06"/>
                        </a:highlight>
                      </a:endParaRPr>
                    </a:p>
                  </a:txBody>
                  <a:tcPr marT="91425" marB="91425" marR="91425" marL="91425"/>
                </a:tc>
              </a:tr>
            </a:tbl>
          </a:graphicData>
        </a:graphic>
      </p:graphicFrame>
      <p:cxnSp>
        <p:nvCxnSpPr>
          <p:cNvPr id="436" name="Google Shape;436;p37"/>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437" name="Google Shape;437;p37"/>
          <p:cNvCxnSpPr/>
          <p:nvPr/>
        </p:nvCxnSpPr>
        <p:spPr>
          <a:xfrm flipH="1" rot="10800000">
            <a:off x="1969700" y="2653550"/>
            <a:ext cx="1598100" cy="29700"/>
          </a:xfrm>
          <a:prstGeom prst="straightConnector1">
            <a:avLst/>
          </a:prstGeom>
          <a:noFill/>
          <a:ln cap="flat" cmpd="sng" w="9525">
            <a:solidFill>
              <a:schemeClr val="dk2"/>
            </a:solidFill>
            <a:prstDash val="solid"/>
            <a:round/>
            <a:headEnd len="med" w="med" type="none"/>
            <a:tailEnd len="med" w="med" type="triangle"/>
          </a:ln>
        </p:spPr>
      </p:cxnSp>
      <p:cxnSp>
        <p:nvCxnSpPr>
          <p:cNvPr id="438" name="Google Shape;438;p37"/>
          <p:cNvCxnSpPr/>
          <p:nvPr/>
        </p:nvCxnSpPr>
        <p:spPr>
          <a:xfrm>
            <a:off x="1977125" y="3515725"/>
            <a:ext cx="1605300" cy="691200"/>
          </a:xfrm>
          <a:prstGeom prst="straightConnector1">
            <a:avLst/>
          </a:prstGeom>
          <a:noFill/>
          <a:ln cap="flat" cmpd="sng" w="9525">
            <a:solidFill>
              <a:schemeClr val="dk2"/>
            </a:solidFill>
            <a:prstDash val="solid"/>
            <a:round/>
            <a:headEnd len="med" w="med" type="none"/>
            <a:tailEnd len="med" w="med" type="triangle"/>
          </a:ln>
        </p:spPr>
      </p:cxnSp>
      <p:cxnSp>
        <p:nvCxnSpPr>
          <p:cNvPr id="439" name="Google Shape;439;p37"/>
          <p:cNvCxnSpPr/>
          <p:nvPr/>
        </p:nvCxnSpPr>
        <p:spPr>
          <a:xfrm>
            <a:off x="1969700" y="3062325"/>
            <a:ext cx="1575600" cy="319500"/>
          </a:xfrm>
          <a:prstGeom prst="straightConnector1">
            <a:avLst/>
          </a:prstGeom>
          <a:noFill/>
          <a:ln cap="flat" cmpd="sng" w="9525">
            <a:solidFill>
              <a:schemeClr val="dk2"/>
            </a:solidFill>
            <a:prstDash val="solid"/>
            <a:round/>
            <a:headEnd len="med" w="med" type="none"/>
            <a:tailEnd len="med" w="med" type="triangle"/>
          </a:ln>
        </p:spPr>
      </p:cxnSp>
      <p:cxnSp>
        <p:nvCxnSpPr>
          <p:cNvPr id="440" name="Google Shape;440;p37"/>
          <p:cNvCxnSpPr/>
          <p:nvPr/>
        </p:nvCxnSpPr>
        <p:spPr>
          <a:xfrm>
            <a:off x="4117775" y="1880500"/>
            <a:ext cx="386400" cy="185700"/>
          </a:xfrm>
          <a:prstGeom prst="straightConnector1">
            <a:avLst/>
          </a:prstGeom>
          <a:noFill/>
          <a:ln cap="flat" cmpd="sng" w="9525">
            <a:solidFill>
              <a:schemeClr val="dk2"/>
            </a:solidFill>
            <a:prstDash val="solid"/>
            <a:round/>
            <a:headEnd len="med" w="med" type="none"/>
            <a:tailEnd len="med" w="med" type="triangle"/>
          </a:ln>
        </p:spPr>
      </p:cxnSp>
      <p:cxnSp>
        <p:nvCxnSpPr>
          <p:cNvPr id="441" name="Google Shape;441;p37"/>
          <p:cNvCxnSpPr/>
          <p:nvPr/>
        </p:nvCxnSpPr>
        <p:spPr>
          <a:xfrm flipH="1" rot="10800000">
            <a:off x="4117775" y="2088650"/>
            <a:ext cx="371700" cy="163500"/>
          </a:xfrm>
          <a:prstGeom prst="straightConnector1">
            <a:avLst/>
          </a:prstGeom>
          <a:noFill/>
          <a:ln cap="flat" cmpd="sng" w="9525">
            <a:solidFill>
              <a:schemeClr val="dk2"/>
            </a:solidFill>
            <a:prstDash val="solid"/>
            <a:round/>
            <a:headEnd len="med" w="med" type="none"/>
            <a:tailEnd len="med" w="med" type="triangle"/>
          </a:ln>
        </p:spPr>
      </p:cxnSp>
      <p:sp>
        <p:nvSpPr>
          <p:cNvPr id="442" name="Google Shape;442;p37"/>
          <p:cNvSpPr txBox="1"/>
          <p:nvPr/>
        </p:nvSpPr>
        <p:spPr>
          <a:xfrm>
            <a:off x="4413125" y="2010650"/>
            <a:ext cx="1285800" cy="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Distance = 1</a:t>
            </a:r>
            <a:endParaRPr>
              <a:solidFill>
                <a:srgbClr val="FFFFFF"/>
              </a:solidFill>
              <a:latin typeface="Lato"/>
              <a:ea typeface="Lato"/>
              <a:cs typeface="Lato"/>
              <a:sym typeface="Lato"/>
            </a:endParaRPr>
          </a:p>
        </p:txBody>
      </p:sp>
      <p:sp>
        <p:nvSpPr>
          <p:cNvPr id="443" name="Google Shape;443;p37"/>
          <p:cNvSpPr txBox="1"/>
          <p:nvPr/>
        </p:nvSpPr>
        <p:spPr>
          <a:xfrm>
            <a:off x="5809775" y="1357688"/>
            <a:ext cx="22302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Binary Codewords Length 3</a:t>
            </a:r>
            <a:endParaRPr sz="130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
        <p:nvSpPr>
          <p:cNvPr id="444" name="Google Shape;444;p37"/>
          <p:cNvSpPr/>
          <p:nvPr/>
        </p:nvSpPr>
        <p:spPr>
          <a:xfrm>
            <a:off x="5956125" y="2256450"/>
            <a:ext cx="690600" cy="404100"/>
          </a:xfrm>
          <a:prstGeom prst="ellipse">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000</a:t>
            </a:r>
            <a:endParaRPr>
              <a:solidFill>
                <a:srgbClr val="FFFFFF"/>
              </a:solidFill>
            </a:endParaRPr>
          </a:p>
        </p:txBody>
      </p:sp>
      <p:cxnSp>
        <p:nvCxnSpPr>
          <p:cNvPr id="445" name="Google Shape;445;p37"/>
          <p:cNvCxnSpPr>
            <a:stCxn id="444" idx="6"/>
          </p:cNvCxnSpPr>
          <p:nvPr/>
        </p:nvCxnSpPr>
        <p:spPr>
          <a:xfrm>
            <a:off x="6646725" y="2458500"/>
            <a:ext cx="556500" cy="0"/>
          </a:xfrm>
          <a:prstGeom prst="straightConnector1">
            <a:avLst/>
          </a:prstGeom>
          <a:noFill/>
          <a:ln cap="flat" cmpd="sng" w="9525">
            <a:solidFill>
              <a:srgbClr val="FF0000"/>
            </a:solidFill>
            <a:prstDash val="solid"/>
            <a:round/>
            <a:headEnd len="med" w="med" type="none"/>
            <a:tailEnd len="med" w="med" type="triangle"/>
          </a:ln>
        </p:spPr>
      </p:cxnSp>
      <p:cxnSp>
        <p:nvCxnSpPr>
          <p:cNvPr id="446" name="Google Shape;446;p37"/>
          <p:cNvCxnSpPr/>
          <p:nvPr/>
        </p:nvCxnSpPr>
        <p:spPr>
          <a:xfrm rot="5400000">
            <a:off x="6023175" y="2938800"/>
            <a:ext cx="556500" cy="0"/>
          </a:xfrm>
          <a:prstGeom prst="straightConnector1">
            <a:avLst/>
          </a:prstGeom>
          <a:noFill/>
          <a:ln cap="flat" cmpd="sng" w="9525">
            <a:solidFill>
              <a:schemeClr val="dk2"/>
            </a:solidFill>
            <a:prstDash val="solid"/>
            <a:round/>
            <a:headEnd len="med" w="med" type="none"/>
            <a:tailEnd len="med" w="med" type="none"/>
          </a:ln>
        </p:spPr>
      </p:cxnSp>
      <p:cxnSp>
        <p:nvCxnSpPr>
          <p:cNvPr id="447" name="Google Shape;447;p37"/>
          <p:cNvCxnSpPr/>
          <p:nvPr/>
        </p:nvCxnSpPr>
        <p:spPr>
          <a:xfrm>
            <a:off x="6646725" y="3419100"/>
            <a:ext cx="556500" cy="0"/>
          </a:xfrm>
          <a:prstGeom prst="straightConnector1">
            <a:avLst/>
          </a:prstGeom>
          <a:noFill/>
          <a:ln cap="flat" cmpd="sng" w="9525">
            <a:solidFill>
              <a:srgbClr val="FF0000"/>
            </a:solidFill>
            <a:prstDash val="solid"/>
            <a:round/>
            <a:headEnd len="med" w="med" type="triangle"/>
            <a:tailEnd len="med" w="med" type="none"/>
          </a:ln>
        </p:spPr>
      </p:cxnSp>
      <p:cxnSp>
        <p:nvCxnSpPr>
          <p:cNvPr id="448" name="Google Shape;448;p37"/>
          <p:cNvCxnSpPr/>
          <p:nvPr/>
        </p:nvCxnSpPr>
        <p:spPr>
          <a:xfrm rot="5400000">
            <a:off x="7270275" y="2938800"/>
            <a:ext cx="556500" cy="0"/>
          </a:xfrm>
          <a:prstGeom prst="straightConnector1">
            <a:avLst/>
          </a:prstGeom>
          <a:noFill/>
          <a:ln cap="flat" cmpd="sng" w="9525">
            <a:solidFill>
              <a:srgbClr val="FF0000"/>
            </a:solidFill>
            <a:prstDash val="solid"/>
            <a:round/>
            <a:headEnd len="med" w="med" type="none"/>
            <a:tailEnd len="med" w="med" type="triangle"/>
          </a:ln>
        </p:spPr>
      </p:cxnSp>
      <p:sp>
        <p:nvSpPr>
          <p:cNvPr id="449" name="Google Shape;449;p37"/>
          <p:cNvSpPr/>
          <p:nvPr/>
        </p:nvSpPr>
        <p:spPr>
          <a:xfrm>
            <a:off x="5956125" y="32170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010</a:t>
            </a:r>
            <a:endParaRPr>
              <a:solidFill>
                <a:srgbClr val="FFFFFF"/>
              </a:solidFill>
            </a:endParaRPr>
          </a:p>
        </p:txBody>
      </p:sp>
      <p:sp>
        <p:nvSpPr>
          <p:cNvPr id="450" name="Google Shape;450;p37"/>
          <p:cNvSpPr/>
          <p:nvPr/>
        </p:nvSpPr>
        <p:spPr>
          <a:xfrm>
            <a:off x="7203225" y="22564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001</a:t>
            </a:r>
            <a:endParaRPr>
              <a:solidFill>
                <a:srgbClr val="FFFFFF"/>
              </a:solidFill>
            </a:endParaRPr>
          </a:p>
        </p:txBody>
      </p:sp>
      <p:sp>
        <p:nvSpPr>
          <p:cNvPr id="451" name="Google Shape;451;p37"/>
          <p:cNvSpPr/>
          <p:nvPr/>
        </p:nvSpPr>
        <p:spPr>
          <a:xfrm>
            <a:off x="7203225" y="32170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011</a:t>
            </a:r>
            <a:endParaRPr>
              <a:solidFill>
                <a:srgbClr val="FFFFFF"/>
              </a:solidFill>
            </a:endParaRPr>
          </a:p>
        </p:txBody>
      </p:sp>
      <p:sp>
        <p:nvSpPr>
          <p:cNvPr id="452" name="Google Shape;452;p37"/>
          <p:cNvSpPr/>
          <p:nvPr/>
        </p:nvSpPr>
        <p:spPr>
          <a:xfrm>
            <a:off x="6831500" y="1776150"/>
            <a:ext cx="690600" cy="4041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100</a:t>
            </a:r>
            <a:endParaRPr>
              <a:solidFill>
                <a:srgbClr val="FFFFFF"/>
              </a:solidFill>
            </a:endParaRPr>
          </a:p>
        </p:txBody>
      </p:sp>
      <p:cxnSp>
        <p:nvCxnSpPr>
          <p:cNvPr id="453" name="Google Shape;453;p37"/>
          <p:cNvCxnSpPr>
            <a:stCxn id="452" idx="6"/>
          </p:cNvCxnSpPr>
          <p:nvPr/>
        </p:nvCxnSpPr>
        <p:spPr>
          <a:xfrm>
            <a:off x="7522100" y="1978200"/>
            <a:ext cx="556500" cy="0"/>
          </a:xfrm>
          <a:prstGeom prst="straightConnector1">
            <a:avLst/>
          </a:prstGeom>
          <a:noFill/>
          <a:ln cap="flat" cmpd="sng" w="9525">
            <a:solidFill>
              <a:srgbClr val="FF0000"/>
            </a:solidFill>
            <a:prstDash val="solid"/>
            <a:round/>
            <a:headEnd len="med" w="med" type="triangle"/>
            <a:tailEnd len="med" w="med" type="none"/>
          </a:ln>
        </p:spPr>
      </p:cxnSp>
      <p:cxnSp>
        <p:nvCxnSpPr>
          <p:cNvPr id="454" name="Google Shape;454;p37"/>
          <p:cNvCxnSpPr/>
          <p:nvPr/>
        </p:nvCxnSpPr>
        <p:spPr>
          <a:xfrm rot="5400000">
            <a:off x="6898550" y="2458500"/>
            <a:ext cx="556500" cy="0"/>
          </a:xfrm>
          <a:prstGeom prst="straightConnector1">
            <a:avLst/>
          </a:prstGeom>
          <a:noFill/>
          <a:ln cap="flat" cmpd="sng" w="9525">
            <a:solidFill>
              <a:schemeClr val="dk2"/>
            </a:solidFill>
            <a:prstDash val="dot"/>
            <a:round/>
            <a:headEnd len="med" w="med" type="none"/>
            <a:tailEnd len="med" w="med" type="none"/>
          </a:ln>
        </p:spPr>
      </p:cxnSp>
      <p:cxnSp>
        <p:nvCxnSpPr>
          <p:cNvPr id="455" name="Google Shape;455;p37"/>
          <p:cNvCxnSpPr/>
          <p:nvPr/>
        </p:nvCxnSpPr>
        <p:spPr>
          <a:xfrm>
            <a:off x="7522100" y="2938800"/>
            <a:ext cx="556500" cy="0"/>
          </a:xfrm>
          <a:prstGeom prst="straightConnector1">
            <a:avLst/>
          </a:prstGeom>
          <a:noFill/>
          <a:ln cap="flat" cmpd="sng" w="9525">
            <a:solidFill>
              <a:srgbClr val="FF0000"/>
            </a:solidFill>
            <a:prstDash val="dot"/>
            <a:round/>
            <a:headEnd len="med" w="med" type="none"/>
            <a:tailEnd len="med" w="med" type="triangle"/>
          </a:ln>
        </p:spPr>
      </p:cxnSp>
      <p:cxnSp>
        <p:nvCxnSpPr>
          <p:cNvPr id="456" name="Google Shape;456;p37"/>
          <p:cNvCxnSpPr/>
          <p:nvPr/>
        </p:nvCxnSpPr>
        <p:spPr>
          <a:xfrm rot="5400000">
            <a:off x="8145650" y="2458500"/>
            <a:ext cx="556500" cy="0"/>
          </a:xfrm>
          <a:prstGeom prst="straightConnector1">
            <a:avLst/>
          </a:prstGeom>
          <a:noFill/>
          <a:ln cap="flat" cmpd="sng" w="9525">
            <a:solidFill>
              <a:srgbClr val="FF0000"/>
            </a:solidFill>
            <a:prstDash val="solid"/>
            <a:round/>
            <a:headEnd len="med" w="med" type="triangle"/>
            <a:tailEnd len="med" w="med" type="none"/>
          </a:ln>
        </p:spPr>
      </p:cxnSp>
      <p:sp>
        <p:nvSpPr>
          <p:cNvPr id="457" name="Google Shape;457;p37"/>
          <p:cNvSpPr/>
          <p:nvPr/>
        </p:nvSpPr>
        <p:spPr>
          <a:xfrm>
            <a:off x="6831500" y="2736750"/>
            <a:ext cx="690600" cy="404100"/>
          </a:xfrm>
          <a:prstGeom prst="ellipse">
            <a:avLst/>
          </a:prstGeom>
          <a:noFill/>
          <a:ln cap="flat" cmpd="sng" w="9525">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110</a:t>
            </a:r>
            <a:endParaRPr>
              <a:solidFill>
                <a:srgbClr val="FFFFFF"/>
              </a:solidFill>
            </a:endParaRPr>
          </a:p>
        </p:txBody>
      </p:sp>
      <p:sp>
        <p:nvSpPr>
          <p:cNvPr id="458" name="Google Shape;458;p37"/>
          <p:cNvSpPr/>
          <p:nvPr/>
        </p:nvSpPr>
        <p:spPr>
          <a:xfrm>
            <a:off x="8078600" y="17761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101</a:t>
            </a:r>
            <a:endParaRPr>
              <a:solidFill>
                <a:srgbClr val="FFFFFF"/>
              </a:solidFill>
            </a:endParaRPr>
          </a:p>
        </p:txBody>
      </p:sp>
      <p:sp>
        <p:nvSpPr>
          <p:cNvPr id="459" name="Google Shape;459;p37"/>
          <p:cNvSpPr/>
          <p:nvPr/>
        </p:nvSpPr>
        <p:spPr>
          <a:xfrm>
            <a:off x="8078600" y="2736750"/>
            <a:ext cx="690600" cy="404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111</a:t>
            </a:r>
            <a:endParaRPr>
              <a:solidFill>
                <a:srgbClr val="FFFFFF"/>
              </a:solidFill>
            </a:endParaRPr>
          </a:p>
        </p:txBody>
      </p:sp>
      <p:cxnSp>
        <p:nvCxnSpPr>
          <p:cNvPr id="460" name="Google Shape;460;p37"/>
          <p:cNvCxnSpPr>
            <a:stCxn id="449" idx="7"/>
            <a:endCxn id="457" idx="3"/>
          </p:cNvCxnSpPr>
          <p:nvPr/>
        </p:nvCxnSpPr>
        <p:spPr>
          <a:xfrm flipH="1" rot="10800000">
            <a:off x="6545589" y="3081529"/>
            <a:ext cx="387000" cy="194700"/>
          </a:xfrm>
          <a:prstGeom prst="straightConnector1">
            <a:avLst/>
          </a:prstGeom>
          <a:noFill/>
          <a:ln cap="flat" cmpd="sng" w="9525">
            <a:solidFill>
              <a:srgbClr val="FF0000"/>
            </a:solidFill>
            <a:prstDash val="dot"/>
            <a:round/>
            <a:headEnd len="med" w="med" type="none"/>
            <a:tailEnd len="med" w="med" type="triangle"/>
          </a:ln>
        </p:spPr>
      </p:cxnSp>
      <p:cxnSp>
        <p:nvCxnSpPr>
          <p:cNvPr id="461" name="Google Shape;461;p37"/>
          <p:cNvCxnSpPr>
            <a:stCxn id="451" idx="7"/>
            <a:endCxn id="459" idx="3"/>
          </p:cNvCxnSpPr>
          <p:nvPr/>
        </p:nvCxnSpPr>
        <p:spPr>
          <a:xfrm flipH="1" rot="10800000">
            <a:off x="7792689" y="3081529"/>
            <a:ext cx="387000" cy="194700"/>
          </a:xfrm>
          <a:prstGeom prst="straightConnector1">
            <a:avLst/>
          </a:prstGeom>
          <a:noFill/>
          <a:ln cap="flat" cmpd="sng" w="9525">
            <a:solidFill>
              <a:schemeClr val="dk2"/>
            </a:solidFill>
            <a:prstDash val="solid"/>
            <a:round/>
            <a:headEnd len="med" w="med" type="none"/>
            <a:tailEnd len="med" w="med" type="none"/>
          </a:ln>
        </p:spPr>
      </p:cxnSp>
      <p:cxnSp>
        <p:nvCxnSpPr>
          <p:cNvPr id="462" name="Google Shape;462;p37"/>
          <p:cNvCxnSpPr>
            <a:stCxn id="444" idx="7"/>
            <a:endCxn id="452" idx="3"/>
          </p:cNvCxnSpPr>
          <p:nvPr/>
        </p:nvCxnSpPr>
        <p:spPr>
          <a:xfrm flipH="1" rot="10800000">
            <a:off x="6545589" y="2120929"/>
            <a:ext cx="387000" cy="194700"/>
          </a:xfrm>
          <a:prstGeom prst="straightConnector1">
            <a:avLst/>
          </a:prstGeom>
          <a:noFill/>
          <a:ln cap="flat" cmpd="sng" w="9525">
            <a:solidFill>
              <a:schemeClr val="dk2"/>
            </a:solidFill>
            <a:prstDash val="solid"/>
            <a:round/>
            <a:headEnd len="med" w="med" type="none"/>
            <a:tailEnd len="med" w="med" type="none"/>
          </a:ln>
        </p:spPr>
      </p:cxnSp>
      <p:cxnSp>
        <p:nvCxnSpPr>
          <p:cNvPr id="463" name="Google Shape;463;p37"/>
          <p:cNvCxnSpPr>
            <a:stCxn id="450" idx="7"/>
            <a:endCxn id="458" idx="3"/>
          </p:cNvCxnSpPr>
          <p:nvPr/>
        </p:nvCxnSpPr>
        <p:spPr>
          <a:xfrm flipH="1" rot="10800000">
            <a:off x="7792689" y="2120929"/>
            <a:ext cx="387000" cy="194700"/>
          </a:xfrm>
          <a:prstGeom prst="straightConnector1">
            <a:avLst/>
          </a:prstGeom>
          <a:noFill/>
          <a:ln cap="flat" cmpd="sng" w="9525">
            <a:solidFill>
              <a:schemeClr val="dk2"/>
            </a:solidFill>
            <a:prstDash val="solid"/>
            <a:round/>
            <a:headEnd len="med" w="med" type="none"/>
            <a:tailEnd len="med" w="med" type="none"/>
          </a:ln>
        </p:spPr>
      </p:cxnSp>
      <p:cxnSp>
        <p:nvCxnSpPr>
          <p:cNvPr id="464" name="Google Shape;464;p37"/>
          <p:cNvCxnSpPr/>
          <p:nvPr/>
        </p:nvCxnSpPr>
        <p:spPr>
          <a:xfrm>
            <a:off x="4132900" y="1885450"/>
            <a:ext cx="429900" cy="1003200"/>
          </a:xfrm>
          <a:prstGeom prst="straightConnector1">
            <a:avLst/>
          </a:prstGeom>
          <a:noFill/>
          <a:ln cap="flat" cmpd="sng" w="9525">
            <a:solidFill>
              <a:schemeClr val="dk2"/>
            </a:solidFill>
            <a:prstDash val="solid"/>
            <a:round/>
            <a:headEnd len="med" w="med" type="none"/>
            <a:tailEnd len="med" w="med" type="triangle"/>
          </a:ln>
        </p:spPr>
      </p:cxnSp>
      <p:cxnSp>
        <p:nvCxnSpPr>
          <p:cNvPr id="465" name="Google Shape;465;p37"/>
          <p:cNvCxnSpPr>
            <a:endCxn id="466" idx="1"/>
          </p:cNvCxnSpPr>
          <p:nvPr/>
        </p:nvCxnSpPr>
        <p:spPr>
          <a:xfrm flipH="1" rot="10800000">
            <a:off x="4095325" y="2996100"/>
            <a:ext cx="285300" cy="43200"/>
          </a:xfrm>
          <a:prstGeom prst="straightConnector1">
            <a:avLst/>
          </a:prstGeom>
          <a:noFill/>
          <a:ln cap="flat" cmpd="sng" w="9525">
            <a:solidFill>
              <a:schemeClr val="dk2"/>
            </a:solidFill>
            <a:prstDash val="solid"/>
            <a:round/>
            <a:headEnd len="med" w="med" type="none"/>
            <a:tailEnd len="med" w="med" type="triangle"/>
          </a:ln>
        </p:spPr>
      </p:cxnSp>
      <p:sp>
        <p:nvSpPr>
          <p:cNvPr id="466" name="Google Shape;466;p37"/>
          <p:cNvSpPr txBox="1"/>
          <p:nvPr/>
        </p:nvSpPr>
        <p:spPr>
          <a:xfrm>
            <a:off x="4380625" y="2836350"/>
            <a:ext cx="1575600" cy="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Also </a:t>
            </a:r>
            <a:r>
              <a:rPr lang="en">
                <a:solidFill>
                  <a:srgbClr val="FFFFFF"/>
                </a:solidFill>
                <a:latin typeface="Lato"/>
                <a:ea typeface="Lato"/>
                <a:cs typeface="Lato"/>
                <a:sym typeface="Lato"/>
              </a:rPr>
              <a:t>Distance = 1</a:t>
            </a:r>
            <a:endParaRPr>
              <a:solidFill>
                <a:srgbClr val="FFFFFF"/>
              </a:solidFill>
              <a:latin typeface="Lato"/>
              <a:ea typeface="Lato"/>
              <a:cs typeface="Lato"/>
              <a:sym typeface="Lato"/>
            </a:endParaRPr>
          </a:p>
        </p:txBody>
      </p:sp>
      <p:cxnSp>
        <p:nvCxnSpPr>
          <p:cNvPr id="467" name="Google Shape;467;p37"/>
          <p:cNvCxnSpPr>
            <a:endCxn id="466" idx="3"/>
          </p:cNvCxnSpPr>
          <p:nvPr/>
        </p:nvCxnSpPr>
        <p:spPr>
          <a:xfrm flipH="1">
            <a:off x="5956225" y="2933700"/>
            <a:ext cx="348600" cy="62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Detecting Errors</a:t>
            </a:r>
            <a:endParaRPr/>
          </a:p>
        </p:txBody>
      </p:sp>
      <p:sp>
        <p:nvSpPr>
          <p:cNvPr id="473" name="Google Shape;473;p3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can </a:t>
            </a:r>
            <a:r>
              <a:rPr i="1" lang="en"/>
              <a:t>detect</a:t>
            </a:r>
            <a:r>
              <a:rPr lang="en"/>
              <a:t> an error if we receive a codeword that is </a:t>
            </a:r>
            <a:r>
              <a:rPr lang="en" u="sng"/>
              <a:t>not in the range</a:t>
            </a:r>
            <a:r>
              <a:rPr lang="en"/>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Parity Coding - Error Detection</a:t>
            </a:r>
            <a:endParaRPr/>
          </a:p>
        </p:txBody>
      </p:sp>
      <p:graphicFrame>
        <p:nvGraphicFramePr>
          <p:cNvPr id="479" name="Google Shape;479;p39"/>
          <p:cNvGraphicFramePr/>
          <p:nvPr/>
        </p:nvGraphicFramePr>
        <p:xfrm>
          <a:off x="157685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rPr>
                        <a:t>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
        <p:nvSpPr>
          <p:cNvPr id="480" name="Google Shape;480;p39"/>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481" name="Google Shape;481;p39"/>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482" name="Google Shape;482;p39"/>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483" name="Google Shape;483;p39"/>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highlight>
                            <a:srgbClr val="BF9000"/>
                          </a:highlight>
                        </a:rPr>
                        <a:t>000</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001</a:t>
                      </a:r>
                      <a:endParaRPr>
                        <a:solidFill>
                          <a:srgbClr val="FFFFFF"/>
                        </a:solidFill>
                        <a:highlight>
                          <a:srgbClr val="38761D"/>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011</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110</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BF9000"/>
                          </a:highlight>
                        </a:rPr>
                        <a:t>101</a:t>
                      </a:r>
                      <a:endParaRPr>
                        <a:highlight>
                          <a:srgbClr val="BF9000"/>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100</a:t>
                      </a:r>
                      <a:endParaRPr/>
                    </a:p>
                  </a:txBody>
                  <a:tcPr marT="91425" marB="91425" marR="91425" marL="91425"/>
                </a:tc>
              </a:tr>
            </a:tbl>
          </a:graphicData>
        </a:graphic>
      </p:graphicFrame>
      <p:sp>
        <p:nvSpPr>
          <p:cNvPr id="484" name="Google Shape;484;p39"/>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485" name="Google Shape;485;p39"/>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rPr>
                        <a:t>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011</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bl>
          </a:graphicData>
        </a:graphic>
      </p:graphicFrame>
      <p:cxnSp>
        <p:nvCxnSpPr>
          <p:cNvPr id="486" name="Google Shape;486;p39"/>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487" name="Google Shape;487;p39"/>
          <p:cNvCxnSpPr/>
          <p:nvPr/>
        </p:nvCxnSpPr>
        <p:spPr>
          <a:xfrm flipH="1" rot="10800000">
            <a:off x="1969700" y="2653550"/>
            <a:ext cx="1598100" cy="29700"/>
          </a:xfrm>
          <a:prstGeom prst="straightConnector1">
            <a:avLst/>
          </a:prstGeom>
          <a:noFill/>
          <a:ln cap="flat" cmpd="sng" w="9525">
            <a:solidFill>
              <a:schemeClr val="dk2"/>
            </a:solidFill>
            <a:prstDash val="solid"/>
            <a:round/>
            <a:headEnd len="med" w="med" type="none"/>
            <a:tailEnd len="med" w="med" type="triangle"/>
          </a:ln>
        </p:spPr>
      </p:cxnSp>
      <p:cxnSp>
        <p:nvCxnSpPr>
          <p:cNvPr id="488" name="Google Shape;488;p39"/>
          <p:cNvCxnSpPr/>
          <p:nvPr/>
        </p:nvCxnSpPr>
        <p:spPr>
          <a:xfrm>
            <a:off x="1977125" y="3515725"/>
            <a:ext cx="1605300" cy="691200"/>
          </a:xfrm>
          <a:prstGeom prst="straightConnector1">
            <a:avLst/>
          </a:prstGeom>
          <a:noFill/>
          <a:ln cap="flat" cmpd="sng" w="9525">
            <a:solidFill>
              <a:schemeClr val="dk2"/>
            </a:solidFill>
            <a:prstDash val="solid"/>
            <a:round/>
            <a:headEnd len="med" w="med" type="none"/>
            <a:tailEnd len="med" w="med" type="triangle"/>
          </a:ln>
        </p:spPr>
      </p:cxnSp>
      <p:cxnSp>
        <p:nvCxnSpPr>
          <p:cNvPr id="489" name="Google Shape;489;p39"/>
          <p:cNvCxnSpPr/>
          <p:nvPr/>
        </p:nvCxnSpPr>
        <p:spPr>
          <a:xfrm>
            <a:off x="1969700" y="3062325"/>
            <a:ext cx="1575600" cy="319500"/>
          </a:xfrm>
          <a:prstGeom prst="straightConnector1">
            <a:avLst/>
          </a:prstGeom>
          <a:noFill/>
          <a:ln cap="flat" cmpd="sng" w="9525">
            <a:solidFill>
              <a:schemeClr val="dk2"/>
            </a:solidFill>
            <a:prstDash val="solid"/>
            <a:round/>
            <a:headEnd len="med" w="med" type="none"/>
            <a:tailEnd len="med" w="med" type="triangle"/>
          </a:ln>
        </p:spPr>
      </p:cxnSp>
      <p:cxnSp>
        <p:nvCxnSpPr>
          <p:cNvPr id="490" name="Google Shape;490;p39"/>
          <p:cNvCxnSpPr/>
          <p:nvPr/>
        </p:nvCxnSpPr>
        <p:spPr>
          <a:xfrm>
            <a:off x="4117775" y="1813600"/>
            <a:ext cx="1873200" cy="319500"/>
          </a:xfrm>
          <a:prstGeom prst="straightConnector1">
            <a:avLst/>
          </a:prstGeom>
          <a:noFill/>
          <a:ln cap="flat" cmpd="sng" w="9525">
            <a:solidFill>
              <a:schemeClr val="dk2"/>
            </a:solidFill>
            <a:prstDash val="solid"/>
            <a:round/>
            <a:headEnd len="med" w="med" type="none"/>
            <a:tailEnd len="med" w="med" type="triangle"/>
          </a:ln>
        </p:spPr>
      </p:cxnSp>
      <p:cxnSp>
        <p:nvCxnSpPr>
          <p:cNvPr id="491" name="Google Shape;491;p39"/>
          <p:cNvCxnSpPr/>
          <p:nvPr/>
        </p:nvCxnSpPr>
        <p:spPr>
          <a:xfrm flipH="1" rot="10800000">
            <a:off x="4117775" y="2556950"/>
            <a:ext cx="1895700" cy="126300"/>
          </a:xfrm>
          <a:prstGeom prst="straightConnector1">
            <a:avLst/>
          </a:prstGeom>
          <a:noFill/>
          <a:ln cap="flat" cmpd="sng" w="9525">
            <a:solidFill>
              <a:schemeClr val="dk2"/>
            </a:solidFill>
            <a:prstDash val="solid"/>
            <a:round/>
            <a:headEnd len="med" w="med" type="none"/>
            <a:tailEnd len="med" w="med" type="triangle"/>
          </a:ln>
        </p:spPr>
      </p:cxnSp>
      <p:cxnSp>
        <p:nvCxnSpPr>
          <p:cNvPr id="492" name="Google Shape;492;p39"/>
          <p:cNvCxnSpPr/>
          <p:nvPr/>
        </p:nvCxnSpPr>
        <p:spPr>
          <a:xfrm flipH="1" rot="10800000">
            <a:off x="4117775" y="3344875"/>
            <a:ext cx="1880400" cy="884400"/>
          </a:xfrm>
          <a:prstGeom prst="straightConnector1">
            <a:avLst/>
          </a:prstGeom>
          <a:noFill/>
          <a:ln cap="flat" cmpd="sng" w="9525">
            <a:solidFill>
              <a:schemeClr val="dk2"/>
            </a:solidFill>
            <a:prstDash val="solid"/>
            <a:round/>
            <a:headEnd len="med" w="med" type="none"/>
            <a:tailEnd len="med" w="med" type="triangle"/>
          </a:ln>
        </p:spPr>
      </p:cxnSp>
      <p:cxnSp>
        <p:nvCxnSpPr>
          <p:cNvPr id="493" name="Google Shape;493;p39"/>
          <p:cNvCxnSpPr/>
          <p:nvPr/>
        </p:nvCxnSpPr>
        <p:spPr>
          <a:xfrm flipH="1" rot="10800000">
            <a:off x="4117775" y="2943525"/>
            <a:ext cx="1895400" cy="4830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494" name="Google Shape;494;p39"/>
          <p:cNvGraphicFramePr/>
          <p:nvPr/>
        </p:nvGraphicFramePr>
        <p:xfrm>
          <a:off x="6860400" y="841635"/>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38761D"/>
                          </a:highlight>
                        </a:rPr>
                        <a:t>001</a:t>
                      </a:r>
                      <a:endParaRPr>
                        <a:highlight>
                          <a:srgbClr val="38761D"/>
                        </a:highlight>
                      </a:endParaRP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Correcting Errors</a:t>
            </a:r>
            <a:endParaRPr/>
          </a:p>
        </p:txBody>
      </p:sp>
      <p:sp>
        <p:nvSpPr>
          <p:cNvPr id="500" name="Google Shape;500;p4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can </a:t>
            </a:r>
            <a:r>
              <a:rPr i="1" lang="en"/>
              <a:t>correct</a:t>
            </a:r>
            <a:r>
              <a:rPr lang="en"/>
              <a:t> a single error if there is a </a:t>
            </a:r>
            <a:r>
              <a:rPr lang="en" u="sng"/>
              <a:t>single</a:t>
            </a:r>
            <a:r>
              <a:rPr lang="en"/>
              <a:t> closest </a:t>
            </a:r>
            <a:r>
              <a:rPr lang="en"/>
              <a:t>codeword </a:t>
            </a:r>
            <a:r>
              <a:rPr lang="en"/>
              <a:t>(by hamming distance) to what we received </a:t>
            </a:r>
            <a:r>
              <a:rPr i="1" lang="en" u="sng"/>
              <a:t>in the range</a:t>
            </a:r>
            <a:r>
              <a:rPr lang="en"/>
              <a:t>.</a:t>
            </a:r>
            <a:endParaRPr u="sng"/>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Parity Coding - Error</a:t>
            </a:r>
            <a:endParaRPr/>
          </a:p>
        </p:txBody>
      </p:sp>
      <p:graphicFrame>
        <p:nvGraphicFramePr>
          <p:cNvPr id="506" name="Google Shape;506;p41"/>
          <p:cNvGraphicFramePr/>
          <p:nvPr/>
        </p:nvGraphicFramePr>
        <p:xfrm>
          <a:off x="157685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rPr>
                        <a:t>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
        <p:nvSpPr>
          <p:cNvPr id="507" name="Google Shape;507;p41"/>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508" name="Google Shape;508;p41"/>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509" name="Google Shape;509;p41"/>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510" name="Google Shape;510;p41"/>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highlight>
                            <a:srgbClr val="BF9000"/>
                          </a:highlight>
                        </a:rPr>
                        <a:t>000</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001</a:t>
                      </a:r>
                      <a:endParaRPr>
                        <a:solidFill>
                          <a:srgbClr val="FFFFFF"/>
                        </a:solidFill>
                        <a:highlight>
                          <a:srgbClr val="38761D"/>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011</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110</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BF9000"/>
                          </a:highlight>
                        </a:rPr>
                        <a:t>101</a:t>
                      </a:r>
                      <a:endParaRPr>
                        <a:highlight>
                          <a:srgbClr val="BF9000"/>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100</a:t>
                      </a:r>
                      <a:endParaRPr/>
                    </a:p>
                  </a:txBody>
                  <a:tcPr marT="91425" marB="91425" marR="91425" marL="91425"/>
                </a:tc>
              </a:tr>
            </a:tbl>
          </a:graphicData>
        </a:graphic>
      </p:graphicFrame>
      <p:sp>
        <p:nvSpPr>
          <p:cNvPr id="511" name="Google Shape;511;p41"/>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512" name="Google Shape;512;p41"/>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highlight>
                            <a:srgbClr val="BF9000"/>
                          </a:highlight>
                        </a:rPr>
                        <a:t>000</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011</a:t>
                      </a:r>
                      <a:endParaRPr>
                        <a:solidFill>
                          <a:srgbClr val="FFFFFF"/>
                        </a:solidFill>
                        <a:highlight>
                          <a:srgbClr val="BF9000"/>
                        </a:highlight>
                      </a:endParaRPr>
                    </a:p>
                  </a:txBody>
                  <a:tcPr marT="91425" marB="91425" marR="91425" marL="114300"/>
                </a:tc>
              </a:tr>
              <a:tr h="368000">
                <a:tc>
                  <a:txBody>
                    <a:bodyPr/>
                    <a:lstStyle/>
                    <a:p>
                      <a:pPr indent="0" lvl="0" marL="0" rtl="0" algn="l">
                        <a:spcBef>
                          <a:spcPts val="0"/>
                        </a:spcBef>
                        <a:spcAft>
                          <a:spcPts val="0"/>
                        </a:spcAft>
                        <a:buNone/>
                      </a:pPr>
                      <a:r>
                        <a:rPr lang="en">
                          <a:solidFill>
                            <a:srgbClr val="FFFFFF"/>
                          </a:solidFill>
                        </a:rPr>
                        <a:t>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highlight>
                            <a:srgbClr val="BF9000"/>
                          </a:highlight>
                        </a:rPr>
                        <a:t>101</a:t>
                      </a:r>
                      <a:endParaRPr>
                        <a:highlight>
                          <a:srgbClr val="BF9000"/>
                        </a:highlight>
                      </a:endParaRPr>
                    </a:p>
                  </a:txBody>
                  <a:tcPr marT="91425" marB="91425" marR="91425" marL="91425"/>
                </a:tc>
              </a:tr>
            </a:tbl>
          </a:graphicData>
        </a:graphic>
      </p:graphicFrame>
      <p:cxnSp>
        <p:nvCxnSpPr>
          <p:cNvPr id="513" name="Google Shape;513;p41"/>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514" name="Google Shape;514;p41"/>
          <p:cNvCxnSpPr/>
          <p:nvPr/>
        </p:nvCxnSpPr>
        <p:spPr>
          <a:xfrm flipH="1" rot="10800000">
            <a:off x="1969700" y="2653550"/>
            <a:ext cx="1598100" cy="29700"/>
          </a:xfrm>
          <a:prstGeom prst="straightConnector1">
            <a:avLst/>
          </a:prstGeom>
          <a:noFill/>
          <a:ln cap="flat" cmpd="sng" w="9525">
            <a:solidFill>
              <a:schemeClr val="dk2"/>
            </a:solidFill>
            <a:prstDash val="solid"/>
            <a:round/>
            <a:headEnd len="med" w="med" type="none"/>
            <a:tailEnd len="med" w="med" type="triangle"/>
          </a:ln>
        </p:spPr>
      </p:cxnSp>
      <p:cxnSp>
        <p:nvCxnSpPr>
          <p:cNvPr id="515" name="Google Shape;515;p41"/>
          <p:cNvCxnSpPr/>
          <p:nvPr/>
        </p:nvCxnSpPr>
        <p:spPr>
          <a:xfrm>
            <a:off x="1977125" y="3515725"/>
            <a:ext cx="1605300" cy="691200"/>
          </a:xfrm>
          <a:prstGeom prst="straightConnector1">
            <a:avLst/>
          </a:prstGeom>
          <a:noFill/>
          <a:ln cap="flat" cmpd="sng" w="9525">
            <a:solidFill>
              <a:schemeClr val="dk2"/>
            </a:solidFill>
            <a:prstDash val="solid"/>
            <a:round/>
            <a:headEnd len="med" w="med" type="none"/>
            <a:tailEnd len="med" w="med" type="triangle"/>
          </a:ln>
        </p:spPr>
      </p:cxnSp>
      <p:cxnSp>
        <p:nvCxnSpPr>
          <p:cNvPr id="516" name="Google Shape;516;p41"/>
          <p:cNvCxnSpPr/>
          <p:nvPr/>
        </p:nvCxnSpPr>
        <p:spPr>
          <a:xfrm>
            <a:off x="1969700" y="3062325"/>
            <a:ext cx="1575600" cy="319500"/>
          </a:xfrm>
          <a:prstGeom prst="straightConnector1">
            <a:avLst/>
          </a:prstGeom>
          <a:noFill/>
          <a:ln cap="flat" cmpd="sng" w="9525">
            <a:solidFill>
              <a:schemeClr val="dk2"/>
            </a:solidFill>
            <a:prstDash val="solid"/>
            <a:round/>
            <a:headEnd len="med" w="med" type="none"/>
            <a:tailEnd len="med" w="med" type="triangle"/>
          </a:ln>
        </p:spPr>
      </p:cxnSp>
      <p:cxnSp>
        <p:nvCxnSpPr>
          <p:cNvPr id="517" name="Google Shape;517;p41"/>
          <p:cNvCxnSpPr/>
          <p:nvPr/>
        </p:nvCxnSpPr>
        <p:spPr>
          <a:xfrm>
            <a:off x="4117775" y="1813600"/>
            <a:ext cx="1873200" cy="319500"/>
          </a:xfrm>
          <a:prstGeom prst="straightConnector1">
            <a:avLst/>
          </a:prstGeom>
          <a:noFill/>
          <a:ln cap="flat" cmpd="sng" w="9525">
            <a:solidFill>
              <a:schemeClr val="dk2"/>
            </a:solidFill>
            <a:prstDash val="solid"/>
            <a:round/>
            <a:headEnd len="med" w="med" type="none"/>
            <a:tailEnd len="med" w="med" type="triangle"/>
          </a:ln>
        </p:spPr>
      </p:cxnSp>
      <p:cxnSp>
        <p:nvCxnSpPr>
          <p:cNvPr id="518" name="Google Shape;518;p41"/>
          <p:cNvCxnSpPr/>
          <p:nvPr/>
        </p:nvCxnSpPr>
        <p:spPr>
          <a:xfrm flipH="1" rot="10800000">
            <a:off x="4117775" y="2556950"/>
            <a:ext cx="1895700" cy="126300"/>
          </a:xfrm>
          <a:prstGeom prst="straightConnector1">
            <a:avLst/>
          </a:prstGeom>
          <a:noFill/>
          <a:ln cap="flat" cmpd="sng" w="9525">
            <a:solidFill>
              <a:schemeClr val="dk2"/>
            </a:solidFill>
            <a:prstDash val="solid"/>
            <a:round/>
            <a:headEnd len="med" w="med" type="none"/>
            <a:tailEnd len="med" w="med" type="triangle"/>
          </a:ln>
        </p:spPr>
      </p:cxnSp>
      <p:cxnSp>
        <p:nvCxnSpPr>
          <p:cNvPr id="519" name="Google Shape;519;p41"/>
          <p:cNvCxnSpPr/>
          <p:nvPr/>
        </p:nvCxnSpPr>
        <p:spPr>
          <a:xfrm flipH="1" rot="10800000">
            <a:off x="4117775" y="3344875"/>
            <a:ext cx="1880400" cy="884400"/>
          </a:xfrm>
          <a:prstGeom prst="straightConnector1">
            <a:avLst/>
          </a:prstGeom>
          <a:noFill/>
          <a:ln cap="flat" cmpd="sng" w="9525">
            <a:solidFill>
              <a:schemeClr val="dk2"/>
            </a:solidFill>
            <a:prstDash val="solid"/>
            <a:round/>
            <a:headEnd len="med" w="med" type="none"/>
            <a:tailEnd len="med" w="med" type="triangle"/>
          </a:ln>
        </p:spPr>
      </p:cxnSp>
      <p:cxnSp>
        <p:nvCxnSpPr>
          <p:cNvPr id="520" name="Google Shape;520;p41"/>
          <p:cNvCxnSpPr/>
          <p:nvPr/>
        </p:nvCxnSpPr>
        <p:spPr>
          <a:xfrm flipH="1" rot="10800000">
            <a:off x="4117775" y="2943525"/>
            <a:ext cx="1895400" cy="4830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521" name="Google Shape;521;p41"/>
          <p:cNvGraphicFramePr/>
          <p:nvPr/>
        </p:nvGraphicFramePr>
        <p:xfrm>
          <a:off x="6860400" y="841635"/>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38761D"/>
                          </a:highlight>
                        </a:rPr>
                        <a:t>001</a:t>
                      </a:r>
                      <a:endParaRPr>
                        <a:highlight>
                          <a:srgbClr val="38761D"/>
                        </a:highlight>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Messages</a:t>
            </a:r>
            <a:endParaRPr/>
          </a:p>
        </p:txBody>
      </p:sp>
      <p:sp>
        <p:nvSpPr>
          <p:cNvPr id="146" name="Google Shape;146;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Messages are strings of symbols, i.e. "001010", "Hello, World", or "0xDEADBEEF".</a:t>
            </a:r>
            <a:endParaRPr/>
          </a:p>
          <a:p>
            <a:pPr indent="0" lvl="0" marL="0" rtl="0" algn="l">
              <a:spcBef>
                <a:spcPts val="1600"/>
              </a:spcBef>
              <a:spcAft>
                <a:spcPts val="0"/>
              </a:spcAft>
              <a:buNone/>
            </a:pPr>
            <a:r>
              <a:rPr lang="en"/>
              <a:t>The symbols come from a set of elements. Also known as an alphabet. Notationally we'll use "</a:t>
            </a:r>
            <a:r>
              <a:rPr lang="en"/>
              <a:t>Σ".</a:t>
            </a:r>
            <a:endParaRPr baseline="30000"/>
          </a:p>
          <a:p>
            <a:pPr indent="0" lvl="0" marL="0" rtl="0" algn="l">
              <a:spcBef>
                <a:spcPts val="1600"/>
              </a:spcBef>
              <a:spcAft>
                <a:spcPts val="0"/>
              </a:spcAft>
              <a:buNone/>
            </a:pPr>
            <a:r>
              <a:rPr lang="en"/>
              <a:t>A string of K symbols is represented as Σ</a:t>
            </a:r>
            <a:r>
              <a:rPr baseline="30000" lang="en"/>
              <a:t>K</a:t>
            </a:r>
            <a:r>
              <a:rPr lang="en"/>
              <a:t>. </a:t>
            </a:r>
            <a:endParaRPr/>
          </a:p>
          <a:p>
            <a:pPr indent="0" lvl="0" marL="0" rtl="0" algn="l">
              <a:spcBef>
                <a:spcPts val="1600"/>
              </a:spcBef>
              <a:spcAft>
                <a:spcPts val="0"/>
              </a:spcAft>
              <a:buNone/>
            </a:pPr>
            <a:r>
              <a:rPr lang="en"/>
              <a:t>Binary strings have Σ = {0, 1}. With this, a byte can be thought of as Σ</a:t>
            </a:r>
            <a:r>
              <a:rPr baseline="30000" lang="en"/>
              <a:t>8</a:t>
            </a:r>
            <a:endParaRPr/>
          </a:p>
          <a:p>
            <a:pPr indent="0" lvl="0" marL="0" rtl="0" algn="l">
              <a:spcBef>
                <a:spcPts val="1600"/>
              </a:spcBef>
              <a:spcAft>
                <a:spcPts val="1600"/>
              </a:spcAft>
              <a:buNone/>
            </a:pPr>
            <a:r>
              <a:rPr lang="en"/>
              <a:t>Messages with a single byte as their symbol (i.e. bytestrings) would have Σ = {0, 1, ..., 255}. An int64 is Σ</a:t>
            </a:r>
            <a:r>
              <a:rPr baseline="30000" lang="en"/>
              <a:t>8</a:t>
            </a:r>
            <a:r>
              <a:rPr lang="en"/>
              <a:t> when Σ is a byte.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(7,4)</a:t>
            </a:r>
            <a:r>
              <a:rPr lang="en"/>
              <a:t> Coding - Single Error</a:t>
            </a:r>
            <a:endParaRPr/>
          </a:p>
        </p:txBody>
      </p:sp>
      <p:graphicFrame>
        <p:nvGraphicFramePr>
          <p:cNvPr id="527" name="Google Shape;527;p42"/>
          <p:cNvGraphicFramePr/>
          <p:nvPr/>
        </p:nvGraphicFramePr>
        <p:xfrm>
          <a:off x="1316325" y="2025160"/>
          <a:ext cx="3000000" cy="3000000"/>
        </p:xfrm>
        <a:graphic>
          <a:graphicData uri="http://schemas.openxmlformats.org/drawingml/2006/table">
            <a:tbl>
              <a:tblPr>
                <a:noFill/>
                <a:tableStyleId>{1072CF12-D6C4-4AEE-8197-C99BCB22DA97}</a:tableStyleId>
              </a:tblPr>
              <a:tblGrid>
                <a:gridCol w="643375"/>
              </a:tblGrid>
              <a:tr h="432650">
                <a:tc>
                  <a:txBody>
                    <a:bodyPr/>
                    <a:lstStyle/>
                    <a:p>
                      <a:pPr indent="0" lvl="0" marL="0" rtl="0" algn="l">
                        <a:spcBef>
                          <a:spcPts val="0"/>
                        </a:spcBef>
                        <a:spcAft>
                          <a:spcPts val="0"/>
                        </a:spcAft>
                        <a:buNone/>
                      </a:pPr>
                      <a:r>
                        <a:rPr lang="en">
                          <a:solidFill>
                            <a:srgbClr val="FFFFFF"/>
                          </a:solidFill>
                        </a:rPr>
                        <a:t>0000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highlight>
                            <a:srgbClr val="BF9000"/>
                          </a:highlight>
                        </a:rPr>
                        <a:t>0001</a:t>
                      </a:r>
                      <a:endParaRPr>
                        <a:highlight>
                          <a:srgbClr val="BF9000"/>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0011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528" name="Google Shape;528;p42"/>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529" name="Google Shape;529;p42"/>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530" name="Google Shape;530;p42"/>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531" name="Google Shape;531;p42"/>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891075"/>
              </a:tblGrid>
              <a:tr h="382700">
                <a:tc>
                  <a:txBody>
                    <a:bodyPr/>
                    <a:lstStyle/>
                    <a:p>
                      <a:pPr indent="0" lvl="0" marL="0" rtl="0" algn="l">
                        <a:spcBef>
                          <a:spcPts val="0"/>
                        </a:spcBef>
                        <a:spcAft>
                          <a:spcPts val="0"/>
                        </a:spcAft>
                        <a:buNone/>
                      </a:pPr>
                      <a:r>
                        <a:rPr lang="en">
                          <a:solidFill>
                            <a:srgbClr val="FFFFFF"/>
                          </a:solidFill>
                        </a:rPr>
                        <a:t>0000000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0000001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0000011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0000101</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0000111</a:t>
                      </a:r>
                      <a:endParaRPr>
                        <a:solidFill>
                          <a:srgbClr val="FFFFFF"/>
                        </a:solidFill>
                        <a:highlight>
                          <a:srgbClr val="38761D"/>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BF9000"/>
                          </a:highlight>
                        </a:rPr>
                        <a:t>0001111</a:t>
                      </a:r>
                      <a:endParaRPr>
                        <a:solidFill>
                          <a:srgbClr val="FFFFFF"/>
                        </a:solidFill>
                        <a:highlight>
                          <a:srgbClr val="BF9000"/>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0001110</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532" name="Google Shape;532;p42"/>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533" name="Google Shape;533;p42"/>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923625"/>
              </a:tblGrid>
              <a:tr h="382700">
                <a:tc>
                  <a:txBody>
                    <a:bodyPr/>
                    <a:lstStyle/>
                    <a:p>
                      <a:pPr indent="0" lvl="0" marL="0" rtl="0" algn="l">
                        <a:spcBef>
                          <a:spcPts val="0"/>
                        </a:spcBef>
                        <a:spcAft>
                          <a:spcPts val="0"/>
                        </a:spcAft>
                        <a:buNone/>
                      </a:pPr>
                      <a:r>
                        <a:rPr lang="en">
                          <a:solidFill>
                            <a:srgbClr val="FFFFFF"/>
                          </a:solidFill>
                        </a:rPr>
                        <a:t>0000000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0001111</a:t>
                      </a:r>
                      <a:endParaRPr>
                        <a:solidFill>
                          <a:srgbClr val="FFFFFF"/>
                        </a:solidFill>
                        <a:highlight>
                          <a:srgbClr val="BF9000"/>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0011001</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0010110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a:t>
                      </a:r>
                      <a:endParaRPr>
                        <a:solidFill>
                          <a:srgbClr val="FFFFFF"/>
                        </a:solidFill>
                      </a:endParaRPr>
                    </a:p>
                  </a:txBody>
                  <a:tcPr marT="91425" marB="91425" marR="91425" marL="91425"/>
                </a:tc>
              </a:tr>
            </a:tbl>
          </a:graphicData>
        </a:graphic>
      </p:graphicFrame>
      <p:cxnSp>
        <p:nvCxnSpPr>
          <p:cNvPr id="534" name="Google Shape;534;p42"/>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535" name="Google Shape;535;p42"/>
          <p:cNvCxnSpPr/>
          <p:nvPr/>
        </p:nvCxnSpPr>
        <p:spPr>
          <a:xfrm>
            <a:off x="1962250" y="3077175"/>
            <a:ext cx="1612800" cy="1583100"/>
          </a:xfrm>
          <a:prstGeom prst="straightConnector1">
            <a:avLst/>
          </a:prstGeom>
          <a:noFill/>
          <a:ln cap="flat" cmpd="sng" w="9525">
            <a:solidFill>
              <a:schemeClr val="dk2"/>
            </a:solidFill>
            <a:prstDash val="solid"/>
            <a:round/>
            <a:headEnd len="med" w="med" type="none"/>
            <a:tailEnd len="med" w="med" type="triangle"/>
          </a:ln>
        </p:spPr>
      </p:cxnSp>
      <p:cxnSp>
        <p:nvCxnSpPr>
          <p:cNvPr id="536" name="Google Shape;536;p42"/>
          <p:cNvCxnSpPr/>
          <p:nvPr/>
        </p:nvCxnSpPr>
        <p:spPr>
          <a:xfrm>
            <a:off x="1977125" y="2683250"/>
            <a:ext cx="1583100" cy="1137300"/>
          </a:xfrm>
          <a:prstGeom prst="straightConnector1">
            <a:avLst/>
          </a:prstGeom>
          <a:noFill/>
          <a:ln cap="flat" cmpd="sng" w="9525">
            <a:solidFill>
              <a:schemeClr val="dk2"/>
            </a:solidFill>
            <a:prstDash val="solid"/>
            <a:round/>
            <a:headEnd len="med" w="med" type="none"/>
            <a:tailEnd len="med" w="med" type="triangle"/>
          </a:ln>
        </p:spPr>
      </p:cxnSp>
      <p:cxnSp>
        <p:nvCxnSpPr>
          <p:cNvPr id="537" name="Google Shape;537;p42"/>
          <p:cNvCxnSpPr/>
          <p:nvPr/>
        </p:nvCxnSpPr>
        <p:spPr>
          <a:xfrm>
            <a:off x="4474550" y="1821025"/>
            <a:ext cx="1516500" cy="312300"/>
          </a:xfrm>
          <a:prstGeom prst="straightConnector1">
            <a:avLst/>
          </a:prstGeom>
          <a:noFill/>
          <a:ln cap="flat" cmpd="sng" w="9525">
            <a:solidFill>
              <a:schemeClr val="dk2"/>
            </a:solidFill>
            <a:prstDash val="solid"/>
            <a:round/>
            <a:headEnd len="med" w="med" type="none"/>
            <a:tailEnd len="med" w="med" type="triangle"/>
          </a:ln>
        </p:spPr>
      </p:cxnSp>
      <p:cxnSp>
        <p:nvCxnSpPr>
          <p:cNvPr id="538" name="Google Shape;538;p42"/>
          <p:cNvCxnSpPr/>
          <p:nvPr/>
        </p:nvCxnSpPr>
        <p:spPr>
          <a:xfrm flipH="1" rot="10800000">
            <a:off x="4469700" y="2556950"/>
            <a:ext cx="1551000" cy="12636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539" name="Google Shape;539;p42"/>
          <p:cNvGraphicFramePr/>
          <p:nvPr/>
        </p:nvGraphicFramePr>
        <p:xfrm>
          <a:off x="6860400" y="841635"/>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38761D"/>
                          </a:highlight>
                        </a:rPr>
                        <a:t>0000111</a:t>
                      </a:r>
                      <a:endParaRPr>
                        <a:highlight>
                          <a:srgbClr val="38761D"/>
                        </a:highlight>
                      </a:endParaRPr>
                    </a:p>
                  </a:txBody>
                  <a:tcPr marT="91425" marB="91425" marR="91425" marL="914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4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(7,4) Coding - Double Error</a:t>
            </a:r>
            <a:endParaRPr/>
          </a:p>
        </p:txBody>
      </p:sp>
      <p:graphicFrame>
        <p:nvGraphicFramePr>
          <p:cNvPr id="545" name="Google Shape;545;p43"/>
          <p:cNvGraphicFramePr/>
          <p:nvPr/>
        </p:nvGraphicFramePr>
        <p:xfrm>
          <a:off x="1316325" y="2025160"/>
          <a:ext cx="3000000" cy="3000000"/>
        </p:xfrm>
        <a:graphic>
          <a:graphicData uri="http://schemas.openxmlformats.org/drawingml/2006/table">
            <a:tbl>
              <a:tblPr>
                <a:noFill/>
                <a:tableStyleId>{1072CF12-D6C4-4AEE-8197-C99BCB22DA97}</a:tableStyleId>
              </a:tblPr>
              <a:tblGrid>
                <a:gridCol w="643375"/>
              </a:tblGrid>
              <a:tr h="432650">
                <a:tc>
                  <a:txBody>
                    <a:bodyPr/>
                    <a:lstStyle/>
                    <a:p>
                      <a:pPr indent="0" lvl="0" marL="0" rtl="0" algn="l">
                        <a:spcBef>
                          <a:spcPts val="0"/>
                        </a:spcBef>
                        <a:spcAft>
                          <a:spcPts val="0"/>
                        </a:spcAft>
                        <a:buNone/>
                      </a:pPr>
                      <a:r>
                        <a:rPr lang="en">
                          <a:solidFill>
                            <a:srgbClr val="FFFFFF"/>
                          </a:solidFill>
                          <a:highlight>
                            <a:srgbClr val="B45F06"/>
                          </a:highlight>
                        </a:rPr>
                        <a:t>0000</a:t>
                      </a:r>
                      <a:endParaRPr>
                        <a:solidFill>
                          <a:srgbClr val="FFFFFF"/>
                        </a:solidFill>
                        <a:highlight>
                          <a:srgbClr val="B45F06"/>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highlight>
                            <a:srgbClr val="B45F06"/>
                          </a:highlight>
                        </a:rPr>
                        <a:t>0001</a:t>
                      </a:r>
                      <a:endParaRPr>
                        <a:highlight>
                          <a:srgbClr val="B45F06"/>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0011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546" name="Google Shape;546;p43"/>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547" name="Google Shape;547;p43"/>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548" name="Google Shape;548;p43"/>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549" name="Google Shape;549;p43"/>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891075"/>
              </a:tblGrid>
              <a:tr h="382700">
                <a:tc>
                  <a:txBody>
                    <a:bodyPr/>
                    <a:lstStyle/>
                    <a:p>
                      <a:pPr indent="0" lvl="0" marL="0" rtl="0" algn="l">
                        <a:spcBef>
                          <a:spcPts val="0"/>
                        </a:spcBef>
                        <a:spcAft>
                          <a:spcPts val="0"/>
                        </a:spcAft>
                        <a:buNone/>
                      </a:pPr>
                      <a:r>
                        <a:rPr lang="en">
                          <a:solidFill>
                            <a:srgbClr val="FFFFFF"/>
                          </a:solidFill>
                          <a:highlight>
                            <a:srgbClr val="B45F06"/>
                          </a:highlight>
                        </a:rPr>
                        <a:t>0000000</a:t>
                      </a:r>
                      <a:endParaRPr>
                        <a:solidFill>
                          <a:srgbClr val="FFFFFF"/>
                        </a:solidFill>
                        <a:highlight>
                          <a:srgbClr val="B45F06"/>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45F06"/>
                          </a:highlight>
                        </a:rPr>
                        <a:t>0000001</a:t>
                      </a:r>
                      <a:endParaRPr>
                        <a:solidFill>
                          <a:srgbClr val="FFFFFF"/>
                        </a:solidFill>
                        <a:highlight>
                          <a:srgbClr val="B45F06"/>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0000011</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0000101</a:t>
                      </a:r>
                      <a:endParaRPr>
                        <a:solidFill>
                          <a:srgbClr val="FFFFFF"/>
                        </a:solidFill>
                        <a:highlight>
                          <a:srgbClr val="38761D"/>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0000111</a:t>
                      </a:r>
                      <a:endParaRPr>
                        <a:solidFill>
                          <a:srgbClr val="FFFFFF"/>
                        </a:solidFill>
                        <a:highlight>
                          <a:srgbClr val="BF9000"/>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B45F06"/>
                          </a:highlight>
                        </a:rPr>
                        <a:t>0001111</a:t>
                      </a:r>
                      <a:endParaRPr>
                        <a:solidFill>
                          <a:srgbClr val="FFFFFF"/>
                        </a:solidFill>
                        <a:highlight>
                          <a:srgbClr val="B45F06"/>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0001110</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550" name="Google Shape;550;p43"/>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551" name="Google Shape;551;p43"/>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923625"/>
              </a:tblGrid>
              <a:tr h="382700">
                <a:tc>
                  <a:txBody>
                    <a:bodyPr/>
                    <a:lstStyle/>
                    <a:p>
                      <a:pPr indent="0" lvl="0" marL="0" rtl="0" algn="l">
                        <a:spcBef>
                          <a:spcPts val="0"/>
                        </a:spcBef>
                        <a:spcAft>
                          <a:spcPts val="0"/>
                        </a:spcAft>
                        <a:buNone/>
                      </a:pPr>
                      <a:r>
                        <a:rPr lang="en">
                          <a:solidFill>
                            <a:srgbClr val="FFFFFF"/>
                          </a:solidFill>
                          <a:highlight>
                            <a:srgbClr val="B45F06"/>
                          </a:highlight>
                        </a:rPr>
                        <a:t>0000000</a:t>
                      </a:r>
                      <a:endParaRPr>
                        <a:solidFill>
                          <a:srgbClr val="FFFFFF"/>
                        </a:solidFill>
                        <a:highlight>
                          <a:srgbClr val="B45F06"/>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45F06"/>
                          </a:highlight>
                        </a:rPr>
                        <a:t>0001111</a:t>
                      </a:r>
                      <a:endParaRPr>
                        <a:solidFill>
                          <a:srgbClr val="FFFFFF"/>
                        </a:solidFill>
                        <a:highlight>
                          <a:srgbClr val="B45F06"/>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0011001</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0010110</a:t>
                      </a:r>
                      <a:endParaRPr/>
                    </a:p>
                  </a:txBody>
                  <a:tcPr marT="91425" marB="91425" marR="91425" marL="91425"/>
                </a:tc>
              </a:tr>
            </a:tbl>
          </a:graphicData>
        </a:graphic>
      </p:graphicFrame>
      <p:cxnSp>
        <p:nvCxnSpPr>
          <p:cNvPr id="552" name="Google Shape;552;p43"/>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553" name="Google Shape;553;p43"/>
          <p:cNvCxnSpPr/>
          <p:nvPr/>
        </p:nvCxnSpPr>
        <p:spPr>
          <a:xfrm>
            <a:off x="1962250" y="3077175"/>
            <a:ext cx="1612800" cy="1583100"/>
          </a:xfrm>
          <a:prstGeom prst="straightConnector1">
            <a:avLst/>
          </a:prstGeom>
          <a:noFill/>
          <a:ln cap="flat" cmpd="sng" w="9525">
            <a:solidFill>
              <a:schemeClr val="dk2"/>
            </a:solidFill>
            <a:prstDash val="solid"/>
            <a:round/>
            <a:headEnd len="med" w="med" type="none"/>
            <a:tailEnd len="med" w="med" type="triangle"/>
          </a:ln>
        </p:spPr>
      </p:cxnSp>
      <p:cxnSp>
        <p:nvCxnSpPr>
          <p:cNvPr id="554" name="Google Shape;554;p43"/>
          <p:cNvCxnSpPr/>
          <p:nvPr/>
        </p:nvCxnSpPr>
        <p:spPr>
          <a:xfrm>
            <a:off x="1977125" y="2683250"/>
            <a:ext cx="1583100" cy="1137300"/>
          </a:xfrm>
          <a:prstGeom prst="straightConnector1">
            <a:avLst/>
          </a:prstGeom>
          <a:noFill/>
          <a:ln cap="flat" cmpd="sng" w="9525">
            <a:solidFill>
              <a:schemeClr val="dk2"/>
            </a:solidFill>
            <a:prstDash val="solid"/>
            <a:round/>
            <a:headEnd len="med" w="med" type="none"/>
            <a:tailEnd len="med" w="med" type="triangle"/>
          </a:ln>
        </p:spPr>
      </p:cxnSp>
      <p:cxnSp>
        <p:nvCxnSpPr>
          <p:cNvPr id="555" name="Google Shape;555;p43"/>
          <p:cNvCxnSpPr/>
          <p:nvPr/>
        </p:nvCxnSpPr>
        <p:spPr>
          <a:xfrm>
            <a:off x="4474550" y="1821025"/>
            <a:ext cx="1516500" cy="312300"/>
          </a:xfrm>
          <a:prstGeom prst="straightConnector1">
            <a:avLst/>
          </a:prstGeom>
          <a:noFill/>
          <a:ln cap="flat" cmpd="sng" w="9525">
            <a:solidFill>
              <a:schemeClr val="dk2"/>
            </a:solidFill>
            <a:prstDash val="solid"/>
            <a:round/>
            <a:headEnd len="med" w="med" type="none"/>
            <a:tailEnd len="med" w="med" type="triangle"/>
          </a:ln>
        </p:spPr>
      </p:cxnSp>
      <p:cxnSp>
        <p:nvCxnSpPr>
          <p:cNvPr id="556" name="Google Shape;556;p43"/>
          <p:cNvCxnSpPr/>
          <p:nvPr/>
        </p:nvCxnSpPr>
        <p:spPr>
          <a:xfrm flipH="1" rot="10800000">
            <a:off x="4469700" y="2556950"/>
            <a:ext cx="1551000" cy="12636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557" name="Google Shape;557;p43"/>
          <p:cNvGraphicFramePr/>
          <p:nvPr/>
        </p:nvGraphicFramePr>
        <p:xfrm>
          <a:off x="6860400" y="841635"/>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38761D"/>
                          </a:highlight>
                        </a:rPr>
                        <a:t>0000101</a:t>
                      </a:r>
                      <a:endParaRPr>
                        <a:highlight>
                          <a:srgbClr val="38761D"/>
                        </a:highlight>
                      </a:endParaRPr>
                    </a:p>
                  </a:txBody>
                  <a:tcPr marT="91425" marB="91425" marR="91425" marL="914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Distance, Errors, and Erasures</a:t>
            </a:r>
            <a:endParaRPr/>
          </a:p>
        </p:txBody>
      </p:sp>
      <p:sp>
        <p:nvSpPr>
          <p:cNvPr id="563" name="Google Shape;563;p4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say that "d" is the minimum Hamming distance between any two possible strings for a set of strings C. That is, </a:t>
            </a:r>
            <a:endParaRPr/>
          </a:p>
          <a:p>
            <a:pPr indent="0" lvl="0" marL="0" rtl="0" algn="l">
              <a:spcBef>
                <a:spcPts val="1600"/>
              </a:spcBef>
              <a:spcAft>
                <a:spcPts val="1600"/>
              </a:spcAft>
              <a:buNone/>
            </a:pPr>
            <a:r>
              <a:rPr lang="en"/>
              <a:t>d = min(Distance(a, b) ∀ a, b | a ≠ b, a ∈ C, b ∈ C))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Parity Coding - Distance</a:t>
            </a:r>
            <a:endParaRPr/>
          </a:p>
        </p:txBody>
      </p:sp>
      <p:graphicFrame>
        <p:nvGraphicFramePr>
          <p:cNvPr id="569" name="Google Shape;569;p45"/>
          <p:cNvGraphicFramePr/>
          <p:nvPr/>
        </p:nvGraphicFramePr>
        <p:xfrm>
          <a:off x="157685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rPr>
                        <a:t>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
        <p:nvSpPr>
          <p:cNvPr id="570" name="Google Shape;570;p45"/>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571" name="Google Shape;571;p45"/>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572" name="Google Shape;572;p45"/>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573" name="Google Shape;573;p45"/>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rPr>
                        <a:t>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110</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100</a:t>
                      </a:r>
                      <a:endParaRPr/>
                    </a:p>
                  </a:txBody>
                  <a:tcPr marT="91425" marB="91425" marR="91425" marL="91425"/>
                </a:tc>
              </a:tr>
            </a:tbl>
          </a:graphicData>
        </a:graphic>
      </p:graphicFrame>
      <p:sp>
        <p:nvSpPr>
          <p:cNvPr id="574" name="Google Shape;574;p45"/>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575" name="Google Shape;575;p45"/>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rPr>
                        <a:t>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011</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bl>
          </a:graphicData>
        </a:graphic>
      </p:graphicFrame>
      <p:cxnSp>
        <p:nvCxnSpPr>
          <p:cNvPr id="576" name="Google Shape;576;p45"/>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577" name="Google Shape;577;p45"/>
          <p:cNvCxnSpPr/>
          <p:nvPr/>
        </p:nvCxnSpPr>
        <p:spPr>
          <a:xfrm flipH="1" rot="10800000">
            <a:off x="1969700" y="2653550"/>
            <a:ext cx="1598100" cy="29700"/>
          </a:xfrm>
          <a:prstGeom prst="straightConnector1">
            <a:avLst/>
          </a:prstGeom>
          <a:noFill/>
          <a:ln cap="flat" cmpd="sng" w="9525">
            <a:solidFill>
              <a:schemeClr val="dk2"/>
            </a:solidFill>
            <a:prstDash val="solid"/>
            <a:round/>
            <a:headEnd len="med" w="med" type="none"/>
            <a:tailEnd len="med" w="med" type="triangle"/>
          </a:ln>
        </p:spPr>
      </p:cxnSp>
      <p:cxnSp>
        <p:nvCxnSpPr>
          <p:cNvPr id="578" name="Google Shape;578;p45"/>
          <p:cNvCxnSpPr/>
          <p:nvPr/>
        </p:nvCxnSpPr>
        <p:spPr>
          <a:xfrm>
            <a:off x="1977125" y="3515725"/>
            <a:ext cx="1605300" cy="691200"/>
          </a:xfrm>
          <a:prstGeom prst="straightConnector1">
            <a:avLst/>
          </a:prstGeom>
          <a:noFill/>
          <a:ln cap="flat" cmpd="sng" w="9525">
            <a:solidFill>
              <a:schemeClr val="dk2"/>
            </a:solidFill>
            <a:prstDash val="solid"/>
            <a:round/>
            <a:headEnd len="med" w="med" type="none"/>
            <a:tailEnd len="med" w="med" type="triangle"/>
          </a:ln>
        </p:spPr>
      </p:cxnSp>
      <p:cxnSp>
        <p:nvCxnSpPr>
          <p:cNvPr id="579" name="Google Shape;579;p45"/>
          <p:cNvCxnSpPr/>
          <p:nvPr/>
        </p:nvCxnSpPr>
        <p:spPr>
          <a:xfrm>
            <a:off x="1969700" y="3062325"/>
            <a:ext cx="1575600" cy="319500"/>
          </a:xfrm>
          <a:prstGeom prst="straightConnector1">
            <a:avLst/>
          </a:prstGeom>
          <a:noFill/>
          <a:ln cap="flat" cmpd="sng" w="9525">
            <a:solidFill>
              <a:schemeClr val="dk2"/>
            </a:solidFill>
            <a:prstDash val="solid"/>
            <a:round/>
            <a:headEnd len="med" w="med" type="none"/>
            <a:tailEnd len="med" w="med" type="triangle"/>
          </a:ln>
        </p:spPr>
      </p:cxnSp>
      <p:cxnSp>
        <p:nvCxnSpPr>
          <p:cNvPr id="580" name="Google Shape;580;p45"/>
          <p:cNvCxnSpPr/>
          <p:nvPr/>
        </p:nvCxnSpPr>
        <p:spPr>
          <a:xfrm>
            <a:off x="4117775" y="1813600"/>
            <a:ext cx="1873200" cy="319500"/>
          </a:xfrm>
          <a:prstGeom prst="straightConnector1">
            <a:avLst/>
          </a:prstGeom>
          <a:noFill/>
          <a:ln cap="flat" cmpd="sng" w="9525">
            <a:solidFill>
              <a:schemeClr val="dk2"/>
            </a:solidFill>
            <a:prstDash val="solid"/>
            <a:round/>
            <a:headEnd len="med" w="med" type="none"/>
            <a:tailEnd len="med" w="med" type="triangle"/>
          </a:ln>
        </p:spPr>
      </p:cxnSp>
      <p:cxnSp>
        <p:nvCxnSpPr>
          <p:cNvPr id="581" name="Google Shape;581;p45"/>
          <p:cNvCxnSpPr/>
          <p:nvPr/>
        </p:nvCxnSpPr>
        <p:spPr>
          <a:xfrm flipH="1" rot="10800000">
            <a:off x="4117775" y="2556950"/>
            <a:ext cx="1895700" cy="126300"/>
          </a:xfrm>
          <a:prstGeom prst="straightConnector1">
            <a:avLst/>
          </a:prstGeom>
          <a:noFill/>
          <a:ln cap="flat" cmpd="sng" w="9525">
            <a:solidFill>
              <a:schemeClr val="dk2"/>
            </a:solidFill>
            <a:prstDash val="solid"/>
            <a:round/>
            <a:headEnd len="med" w="med" type="none"/>
            <a:tailEnd len="med" w="med" type="triangle"/>
          </a:ln>
        </p:spPr>
      </p:cxnSp>
      <p:cxnSp>
        <p:nvCxnSpPr>
          <p:cNvPr id="582" name="Google Shape;582;p45"/>
          <p:cNvCxnSpPr/>
          <p:nvPr/>
        </p:nvCxnSpPr>
        <p:spPr>
          <a:xfrm flipH="1" rot="10800000">
            <a:off x="4117775" y="3344875"/>
            <a:ext cx="1880400" cy="884400"/>
          </a:xfrm>
          <a:prstGeom prst="straightConnector1">
            <a:avLst/>
          </a:prstGeom>
          <a:noFill/>
          <a:ln cap="flat" cmpd="sng" w="9525">
            <a:solidFill>
              <a:schemeClr val="dk2"/>
            </a:solidFill>
            <a:prstDash val="solid"/>
            <a:round/>
            <a:headEnd len="med" w="med" type="none"/>
            <a:tailEnd len="med" w="med" type="triangle"/>
          </a:ln>
        </p:spPr>
      </p:cxnSp>
      <p:cxnSp>
        <p:nvCxnSpPr>
          <p:cNvPr id="583" name="Google Shape;583;p45"/>
          <p:cNvCxnSpPr/>
          <p:nvPr/>
        </p:nvCxnSpPr>
        <p:spPr>
          <a:xfrm flipH="1" rot="10800000">
            <a:off x="4117775" y="2943525"/>
            <a:ext cx="1895400" cy="483000"/>
          </a:xfrm>
          <a:prstGeom prst="straightConnector1">
            <a:avLst/>
          </a:prstGeom>
          <a:noFill/>
          <a:ln cap="flat" cmpd="sng" w="9525">
            <a:solidFill>
              <a:schemeClr val="dk2"/>
            </a:solidFill>
            <a:prstDash val="solid"/>
            <a:round/>
            <a:headEnd len="med" w="med" type="none"/>
            <a:tailEnd len="med" w="med" type="triangle"/>
          </a:ln>
        </p:spPr>
      </p:cxnSp>
      <p:cxnSp>
        <p:nvCxnSpPr>
          <p:cNvPr id="584" name="Google Shape;584;p45"/>
          <p:cNvCxnSpPr/>
          <p:nvPr/>
        </p:nvCxnSpPr>
        <p:spPr>
          <a:xfrm>
            <a:off x="6555725" y="2118350"/>
            <a:ext cx="379200" cy="230400"/>
          </a:xfrm>
          <a:prstGeom prst="straightConnector1">
            <a:avLst/>
          </a:prstGeom>
          <a:noFill/>
          <a:ln cap="flat" cmpd="sng" w="9525">
            <a:solidFill>
              <a:schemeClr val="dk2"/>
            </a:solidFill>
            <a:prstDash val="solid"/>
            <a:round/>
            <a:headEnd len="med" w="med" type="none"/>
            <a:tailEnd len="med" w="med" type="triangle"/>
          </a:ln>
        </p:spPr>
      </p:cxnSp>
      <p:cxnSp>
        <p:nvCxnSpPr>
          <p:cNvPr id="585" name="Google Shape;585;p45"/>
          <p:cNvCxnSpPr/>
          <p:nvPr/>
        </p:nvCxnSpPr>
        <p:spPr>
          <a:xfrm flipH="1" rot="10800000">
            <a:off x="6548300" y="2378650"/>
            <a:ext cx="349500" cy="215400"/>
          </a:xfrm>
          <a:prstGeom prst="straightConnector1">
            <a:avLst/>
          </a:prstGeom>
          <a:noFill/>
          <a:ln cap="flat" cmpd="sng" w="9525">
            <a:solidFill>
              <a:schemeClr val="dk2"/>
            </a:solidFill>
            <a:prstDash val="solid"/>
            <a:round/>
            <a:headEnd len="med" w="med" type="none"/>
            <a:tailEnd len="med" w="med" type="triangle"/>
          </a:ln>
        </p:spPr>
      </p:cxnSp>
      <p:sp>
        <p:nvSpPr>
          <p:cNvPr id="586" name="Google Shape;586;p45"/>
          <p:cNvSpPr txBox="1"/>
          <p:nvPr/>
        </p:nvSpPr>
        <p:spPr>
          <a:xfrm>
            <a:off x="6860400" y="2284150"/>
            <a:ext cx="1285800" cy="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Distance = 2</a:t>
            </a:r>
            <a:endParaRPr>
              <a:solidFill>
                <a:srgbClr val="FFFFFF"/>
              </a:solidFill>
              <a:latin typeface="Lato"/>
              <a:ea typeface="Lato"/>
              <a:cs typeface="Lato"/>
              <a:sym typeface="Lato"/>
            </a:endParaRPr>
          </a:p>
        </p:txBody>
      </p:sp>
      <p:cxnSp>
        <p:nvCxnSpPr>
          <p:cNvPr id="587" name="Google Shape;587;p45"/>
          <p:cNvCxnSpPr/>
          <p:nvPr/>
        </p:nvCxnSpPr>
        <p:spPr>
          <a:xfrm>
            <a:off x="4117775" y="1880500"/>
            <a:ext cx="386400" cy="185700"/>
          </a:xfrm>
          <a:prstGeom prst="straightConnector1">
            <a:avLst/>
          </a:prstGeom>
          <a:noFill/>
          <a:ln cap="flat" cmpd="sng" w="9525">
            <a:solidFill>
              <a:schemeClr val="dk2"/>
            </a:solidFill>
            <a:prstDash val="solid"/>
            <a:round/>
            <a:headEnd len="med" w="med" type="none"/>
            <a:tailEnd len="med" w="med" type="triangle"/>
          </a:ln>
        </p:spPr>
      </p:cxnSp>
      <p:cxnSp>
        <p:nvCxnSpPr>
          <p:cNvPr id="588" name="Google Shape;588;p45"/>
          <p:cNvCxnSpPr/>
          <p:nvPr/>
        </p:nvCxnSpPr>
        <p:spPr>
          <a:xfrm flipH="1" rot="10800000">
            <a:off x="4117775" y="2088650"/>
            <a:ext cx="371700" cy="163500"/>
          </a:xfrm>
          <a:prstGeom prst="straightConnector1">
            <a:avLst/>
          </a:prstGeom>
          <a:noFill/>
          <a:ln cap="flat" cmpd="sng" w="9525">
            <a:solidFill>
              <a:schemeClr val="dk2"/>
            </a:solidFill>
            <a:prstDash val="solid"/>
            <a:round/>
            <a:headEnd len="med" w="med" type="none"/>
            <a:tailEnd len="med" w="med" type="triangle"/>
          </a:ln>
        </p:spPr>
      </p:cxnSp>
      <p:sp>
        <p:nvSpPr>
          <p:cNvPr id="589" name="Google Shape;589;p45"/>
          <p:cNvSpPr txBox="1"/>
          <p:nvPr/>
        </p:nvSpPr>
        <p:spPr>
          <a:xfrm>
            <a:off x="4413125" y="2010650"/>
            <a:ext cx="1285800" cy="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Distance = 1</a:t>
            </a:r>
            <a:endParaRPr>
              <a:solidFill>
                <a:srgbClr val="FFFFFF"/>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Codewords and Hamming Distance</a:t>
            </a:r>
            <a:endParaRPr/>
          </a:p>
        </p:txBody>
      </p:sp>
      <p:sp>
        <p:nvSpPr>
          <p:cNvPr id="595" name="Google Shape;595;p46"/>
          <p:cNvSpPr txBox="1"/>
          <p:nvPr>
            <p:ph idx="1" type="body"/>
          </p:nvPr>
        </p:nvSpPr>
        <p:spPr>
          <a:xfrm>
            <a:off x="1297500" y="1567550"/>
            <a:ext cx="7038900" cy="32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care about minimum Hamming distance, d?</a:t>
            </a:r>
            <a:endParaRPr/>
          </a:p>
          <a:p>
            <a:pPr indent="0" lvl="0" marL="0" rtl="0" algn="l">
              <a:spcBef>
                <a:spcPts val="1600"/>
              </a:spcBef>
              <a:spcAft>
                <a:spcPts val="0"/>
              </a:spcAft>
              <a:buNone/>
            </a:pPr>
            <a:r>
              <a:rPr lang="en"/>
              <a:t>When d for a set is (such as the range):</a:t>
            </a:r>
            <a:endParaRPr/>
          </a:p>
          <a:p>
            <a:pPr indent="-311150" lvl="0" marL="457200" rtl="0" algn="l">
              <a:spcBef>
                <a:spcPts val="1600"/>
              </a:spcBef>
              <a:spcAft>
                <a:spcPts val="0"/>
              </a:spcAft>
              <a:buSzPts val="1300"/>
              <a:buChar char="●"/>
            </a:pPr>
            <a:r>
              <a:rPr lang="en"/>
              <a:t>d = 1, A single error is </a:t>
            </a:r>
            <a:r>
              <a:rPr i="1" lang="en"/>
              <a:t>undetectable</a:t>
            </a:r>
            <a:r>
              <a:rPr lang="en"/>
              <a:t>, a single erasure is </a:t>
            </a:r>
            <a:r>
              <a:rPr i="1" lang="en"/>
              <a:t>uncorrectable</a:t>
            </a:r>
            <a:endParaRPr i="1"/>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Change</a:t>
            </a:r>
            <a:r>
              <a:rPr lang="en"/>
              <a:t> Coding - d=1</a:t>
            </a:r>
            <a:endParaRPr/>
          </a:p>
        </p:txBody>
      </p:sp>
      <p:graphicFrame>
        <p:nvGraphicFramePr>
          <p:cNvPr id="601" name="Google Shape;601;p47"/>
          <p:cNvGraphicFramePr/>
          <p:nvPr/>
        </p:nvGraphicFramePr>
        <p:xfrm>
          <a:off x="157685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highlight>
                            <a:srgbClr val="BF9000"/>
                          </a:highlight>
                        </a:rPr>
                        <a:t>00</a:t>
                      </a:r>
                      <a:endParaRPr>
                        <a:solidFill>
                          <a:srgbClr val="FFFFFF"/>
                        </a:solidFill>
                        <a:highlight>
                          <a:srgbClr val="BF9000"/>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highlight>
                            <a:srgbClr val="38761D"/>
                          </a:highlight>
                        </a:rPr>
                        <a:t>01</a:t>
                      </a:r>
                      <a:endParaRPr>
                        <a:highlight>
                          <a:srgbClr val="38761D"/>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highlight>
                            <a:srgbClr val="BF9000"/>
                          </a:highlight>
                        </a:rPr>
                        <a:t>11</a:t>
                      </a:r>
                      <a:endParaRPr>
                        <a:highlight>
                          <a:srgbClr val="BF9000"/>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
        <p:nvSpPr>
          <p:cNvPr id="602" name="Google Shape;602;p47"/>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603" name="Google Shape;603;p47"/>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604" name="Google Shape;604;p47"/>
          <p:cNvSpPr txBox="1"/>
          <p:nvPr/>
        </p:nvSpPr>
        <p:spPr>
          <a:xfrm>
            <a:off x="3190563"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sp>
        <p:nvSpPr>
          <p:cNvPr id="605" name="Google Shape;605;p47"/>
          <p:cNvSpPr txBox="1"/>
          <p:nvPr/>
        </p:nvSpPr>
        <p:spPr>
          <a:xfrm>
            <a:off x="5200113"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cxnSp>
        <p:nvCxnSpPr>
          <p:cNvPr id="606" name="Google Shape;606;p47"/>
          <p:cNvCxnSpPr/>
          <p:nvPr/>
        </p:nvCxnSpPr>
        <p:spPr>
          <a:xfrm flipH="1" rot="10800000">
            <a:off x="1939950" y="2230775"/>
            <a:ext cx="1654200" cy="28800"/>
          </a:xfrm>
          <a:prstGeom prst="straightConnector1">
            <a:avLst/>
          </a:prstGeom>
          <a:noFill/>
          <a:ln cap="flat" cmpd="sng" w="9525">
            <a:solidFill>
              <a:schemeClr val="dk2"/>
            </a:solidFill>
            <a:prstDash val="solid"/>
            <a:round/>
            <a:headEnd len="med" w="med" type="none"/>
            <a:tailEnd len="med" w="med" type="triangle"/>
          </a:ln>
        </p:spPr>
      </p:cxnSp>
      <p:cxnSp>
        <p:nvCxnSpPr>
          <p:cNvPr id="607" name="Google Shape;607;p47"/>
          <p:cNvCxnSpPr/>
          <p:nvPr/>
        </p:nvCxnSpPr>
        <p:spPr>
          <a:xfrm>
            <a:off x="1969700" y="2683250"/>
            <a:ext cx="1616700" cy="4800"/>
          </a:xfrm>
          <a:prstGeom prst="straightConnector1">
            <a:avLst/>
          </a:prstGeom>
          <a:noFill/>
          <a:ln cap="flat" cmpd="sng" w="9525">
            <a:solidFill>
              <a:schemeClr val="dk2"/>
            </a:solidFill>
            <a:prstDash val="solid"/>
            <a:round/>
            <a:headEnd len="med" w="med" type="none"/>
            <a:tailEnd len="med" w="med" type="triangle"/>
          </a:ln>
        </p:spPr>
      </p:cxnSp>
      <p:cxnSp>
        <p:nvCxnSpPr>
          <p:cNvPr id="608" name="Google Shape;608;p47"/>
          <p:cNvCxnSpPr/>
          <p:nvPr/>
        </p:nvCxnSpPr>
        <p:spPr>
          <a:xfrm flipH="1" rot="10800000">
            <a:off x="1977125" y="3493525"/>
            <a:ext cx="1601700" cy="22200"/>
          </a:xfrm>
          <a:prstGeom prst="straightConnector1">
            <a:avLst/>
          </a:prstGeom>
          <a:noFill/>
          <a:ln cap="flat" cmpd="sng" w="9525">
            <a:solidFill>
              <a:schemeClr val="dk2"/>
            </a:solidFill>
            <a:prstDash val="solid"/>
            <a:round/>
            <a:headEnd len="med" w="med" type="none"/>
            <a:tailEnd len="med" w="med" type="triangle"/>
          </a:ln>
        </p:spPr>
      </p:cxnSp>
      <p:cxnSp>
        <p:nvCxnSpPr>
          <p:cNvPr id="609" name="Google Shape;609;p47"/>
          <p:cNvCxnSpPr/>
          <p:nvPr/>
        </p:nvCxnSpPr>
        <p:spPr>
          <a:xfrm>
            <a:off x="1969700" y="3062325"/>
            <a:ext cx="1640100" cy="207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610" name="Google Shape;610;p47"/>
          <p:cNvGraphicFramePr/>
          <p:nvPr/>
        </p:nvGraphicFramePr>
        <p:xfrm>
          <a:off x="6860400" y="841635"/>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38761D"/>
                          </a:highlight>
                        </a:rPr>
                        <a:t>01</a:t>
                      </a:r>
                      <a:endParaRPr>
                        <a:highlight>
                          <a:srgbClr val="38761D"/>
                        </a:highlight>
                      </a:endParaRPr>
                    </a:p>
                  </a:txBody>
                  <a:tcPr marT="91425" marB="91425" marR="91425" marL="91425"/>
                </a:tc>
              </a:tr>
            </a:tbl>
          </a:graphicData>
        </a:graphic>
      </p:graphicFrame>
      <p:graphicFrame>
        <p:nvGraphicFramePr>
          <p:cNvPr id="611" name="Google Shape;611;p47"/>
          <p:cNvGraphicFramePr/>
          <p:nvPr/>
        </p:nvGraphicFramePr>
        <p:xfrm>
          <a:off x="358640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highlight>
                            <a:srgbClr val="BF9000"/>
                          </a:highlight>
                        </a:rPr>
                        <a:t>00</a:t>
                      </a:r>
                      <a:endParaRPr>
                        <a:solidFill>
                          <a:srgbClr val="FFFFFF"/>
                        </a:solidFill>
                        <a:highlight>
                          <a:srgbClr val="BF9000"/>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highlight>
                            <a:srgbClr val="38761D"/>
                          </a:highlight>
                        </a:rPr>
                        <a:t>01</a:t>
                      </a:r>
                      <a:endParaRPr>
                        <a:highlight>
                          <a:srgbClr val="38761D"/>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highlight>
                            <a:srgbClr val="BF9000"/>
                          </a:highlight>
                        </a:rPr>
                        <a:t>11</a:t>
                      </a:r>
                      <a:endParaRPr>
                        <a:highlight>
                          <a:srgbClr val="BF9000"/>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cxnSp>
        <p:nvCxnSpPr>
          <p:cNvPr id="612" name="Google Shape;612;p47"/>
          <p:cNvCxnSpPr/>
          <p:nvPr/>
        </p:nvCxnSpPr>
        <p:spPr>
          <a:xfrm flipH="1" rot="10800000">
            <a:off x="3971800" y="2223000"/>
            <a:ext cx="1654200" cy="28800"/>
          </a:xfrm>
          <a:prstGeom prst="straightConnector1">
            <a:avLst/>
          </a:prstGeom>
          <a:noFill/>
          <a:ln cap="flat" cmpd="sng" w="9525">
            <a:solidFill>
              <a:schemeClr val="dk2"/>
            </a:solidFill>
            <a:prstDash val="solid"/>
            <a:round/>
            <a:headEnd len="med" w="med" type="none"/>
            <a:tailEnd len="med" w="med" type="triangle"/>
          </a:ln>
        </p:spPr>
      </p:cxnSp>
      <p:cxnSp>
        <p:nvCxnSpPr>
          <p:cNvPr id="613" name="Google Shape;613;p47"/>
          <p:cNvCxnSpPr/>
          <p:nvPr/>
        </p:nvCxnSpPr>
        <p:spPr>
          <a:xfrm>
            <a:off x="4001550" y="2675475"/>
            <a:ext cx="1616700" cy="4800"/>
          </a:xfrm>
          <a:prstGeom prst="straightConnector1">
            <a:avLst/>
          </a:prstGeom>
          <a:noFill/>
          <a:ln cap="flat" cmpd="sng" w="9525">
            <a:solidFill>
              <a:schemeClr val="dk2"/>
            </a:solidFill>
            <a:prstDash val="solid"/>
            <a:round/>
            <a:headEnd len="med" w="med" type="none"/>
            <a:tailEnd len="med" w="med" type="triangle"/>
          </a:ln>
        </p:spPr>
      </p:cxnSp>
      <p:cxnSp>
        <p:nvCxnSpPr>
          <p:cNvPr id="614" name="Google Shape;614;p47"/>
          <p:cNvCxnSpPr/>
          <p:nvPr/>
        </p:nvCxnSpPr>
        <p:spPr>
          <a:xfrm flipH="1" rot="10800000">
            <a:off x="4008975" y="3485750"/>
            <a:ext cx="1601700" cy="22200"/>
          </a:xfrm>
          <a:prstGeom prst="straightConnector1">
            <a:avLst/>
          </a:prstGeom>
          <a:noFill/>
          <a:ln cap="flat" cmpd="sng" w="9525">
            <a:solidFill>
              <a:schemeClr val="dk2"/>
            </a:solidFill>
            <a:prstDash val="solid"/>
            <a:round/>
            <a:headEnd len="med" w="med" type="none"/>
            <a:tailEnd len="med" w="med" type="triangle"/>
          </a:ln>
        </p:spPr>
      </p:cxnSp>
      <p:cxnSp>
        <p:nvCxnSpPr>
          <p:cNvPr id="615" name="Google Shape;615;p47"/>
          <p:cNvCxnSpPr/>
          <p:nvPr/>
        </p:nvCxnSpPr>
        <p:spPr>
          <a:xfrm>
            <a:off x="4001550" y="3054550"/>
            <a:ext cx="1640100" cy="207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616" name="Google Shape;616;p47"/>
          <p:cNvGraphicFramePr/>
          <p:nvPr/>
        </p:nvGraphicFramePr>
        <p:xfrm>
          <a:off x="559595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highlight>
                            <a:srgbClr val="BF9000"/>
                          </a:highlight>
                        </a:rPr>
                        <a:t>00</a:t>
                      </a:r>
                      <a:endParaRPr>
                        <a:solidFill>
                          <a:srgbClr val="FFFFFF"/>
                        </a:solidFill>
                        <a:highlight>
                          <a:srgbClr val="BF9000"/>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highlight>
                            <a:srgbClr val="38761D"/>
                          </a:highlight>
                        </a:rPr>
                        <a:t>01</a:t>
                      </a:r>
                      <a:endParaRPr>
                        <a:highlight>
                          <a:srgbClr val="38761D"/>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highlight>
                            <a:srgbClr val="BF9000"/>
                          </a:highlight>
                        </a:rPr>
                        <a:t>11</a:t>
                      </a:r>
                      <a:endParaRPr>
                        <a:highlight>
                          <a:srgbClr val="BF9000"/>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4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Codewords and Hamming Distance</a:t>
            </a:r>
            <a:endParaRPr/>
          </a:p>
        </p:txBody>
      </p:sp>
      <p:sp>
        <p:nvSpPr>
          <p:cNvPr id="622" name="Google Shape;622;p48"/>
          <p:cNvSpPr txBox="1"/>
          <p:nvPr>
            <p:ph idx="1" type="body"/>
          </p:nvPr>
        </p:nvSpPr>
        <p:spPr>
          <a:xfrm>
            <a:off x="1297500" y="1567550"/>
            <a:ext cx="7038900" cy="32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care about minimum Hamming distance, d?</a:t>
            </a:r>
            <a:endParaRPr/>
          </a:p>
          <a:p>
            <a:pPr indent="0" lvl="0" marL="0" rtl="0" algn="l">
              <a:spcBef>
                <a:spcPts val="1600"/>
              </a:spcBef>
              <a:spcAft>
                <a:spcPts val="0"/>
              </a:spcAft>
              <a:buNone/>
            </a:pPr>
            <a:r>
              <a:rPr lang="en"/>
              <a:t>When d for a set is (such as the range):</a:t>
            </a:r>
            <a:endParaRPr/>
          </a:p>
          <a:p>
            <a:pPr indent="-311150" lvl="0" marL="457200" rtl="0" algn="l">
              <a:spcBef>
                <a:spcPts val="1600"/>
              </a:spcBef>
              <a:spcAft>
                <a:spcPts val="0"/>
              </a:spcAft>
              <a:buSzPts val="1300"/>
              <a:buChar char="●"/>
            </a:pPr>
            <a:r>
              <a:rPr lang="en"/>
              <a:t>d = 1, A single error is </a:t>
            </a:r>
            <a:r>
              <a:rPr i="1" lang="en"/>
              <a:t>undetectable</a:t>
            </a:r>
            <a:r>
              <a:rPr lang="en"/>
              <a:t>, a single erasure is </a:t>
            </a:r>
            <a:r>
              <a:rPr i="1" lang="en"/>
              <a:t>uncorrectable</a:t>
            </a:r>
            <a:endParaRPr/>
          </a:p>
          <a:p>
            <a:pPr indent="-311150" lvl="0" marL="457200" rtl="0" algn="l">
              <a:spcBef>
                <a:spcPts val="0"/>
              </a:spcBef>
              <a:spcAft>
                <a:spcPts val="0"/>
              </a:spcAft>
              <a:buSzPts val="1300"/>
              <a:buChar char="●"/>
            </a:pPr>
            <a:r>
              <a:rPr lang="en"/>
              <a:t>d = 2, A single error is </a:t>
            </a:r>
            <a:r>
              <a:rPr i="1" lang="en"/>
              <a:t>detectable</a:t>
            </a:r>
            <a:r>
              <a:rPr lang="en"/>
              <a:t>, but not </a:t>
            </a:r>
            <a:r>
              <a:rPr i="1" lang="en"/>
              <a:t>correctable</a:t>
            </a:r>
            <a:r>
              <a:rPr lang="en"/>
              <a:t>. A single erasure is </a:t>
            </a:r>
            <a:r>
              <a:rPr i="1" lang="en"/>
              <a:t>correctable</a:t>
            </a:r>
            <a:endParaRPr i="1"/>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4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Parity Coding - d=2 - Error</a:t>
            </a:r>
            <a:endParaRPr/>
          </a:p>
        </p:txBody>
      </p:sp>
      <p:graphicFrame>
        <p:nvGraphicFramePr>
          <p:cNvPr id="628" name="Google Shape;628;p49"/>
          <p:cNvGraphicFramePr/>
          <p:nvPr/>
        </p:nvGraphicFramePr>
        <p:xfrm>
          <a:off x="157685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rPr>
                        <a:t>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
        <p:nvSpPr>
          <p:cNvPr id="629" name="Google Shape;629;p49"/>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630" name="Google Shape;630;p49"/>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631" name="Google Shape;631;p49"/>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632" name="Google Shape;632;p49"/>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highlight>
                            <a:srgbClr val="BF9000"/>
                          </a:highlight>
                        </a:rPr>
                        <a:t>000</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001</a:t>
                      </a:r>
                      <a:endParaRPr>
                        <a:solidFill>
                          <a:srgbClr val="FFFFFF"/>
                        </a:solidFill>
                        <a:highlight>
                          <a:srgbClr val="38761D"/>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011</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110</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BF9000"/>
                          </a:highlight>
                        </a:rPr>
                        <a:t>101</a:t>
                      </a:r>
                      <a:endParaRPr>
                        <a:highlight>
                          <a:srgbClr val="BF9000"/>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100</a:t>
                      </a:r>
                      <a:endParaRPr/>
                    </a:p>
                  </a:txBody>
                  <a:tcPr marT="91425" marB="91425" marR="91425" marL="91425"/>
                </a:tc>
              </a:tr>
            </a:tbl>
          </a:graphicData>
        </a:graphic>
      </p:graphicFrame>
      <p:sp>
        <p:nvSpPr>
          <p:cNvPr id="633" name="Google Shape;633;p49"/>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634" name="Google Shape;634;p49"/>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highlight>
                            <a:srgbClr val="BF9000"/>
                          </a:highlight>
                        </a:rPr>
                        <a:t>000</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011</a:t>
                      </a:r>
                      <a:endParaRPr>
                        <a:solidFill>
                          <a:srgbClr val="FFFFFF"/>
                        </a:solidFill>
                        <a:highlight>
                          <a:srgbClr val="BF9000"/>
                        </a:highlight>
                      </a:endParaRPr>
                    </a:p>
                  </a:txBody>
                  <a:tcPr marT="91425" marB="91425" marR="91425" marL="114300"/>
                </a:tc>
              </a:tr>
              <a:tr h="368000">
                <a:tc>
                  <a:txBody>
                    <a:bodyPr/>
                    <a:lstStyle/>
                    <a:p>
                      <a:pPr indent="0" lvl="0" marL="0" rtl="0" algn="l">
                        <a:spcBef>
                          <a:spcPts val="0"/>
                        </a:spcBef>
                        <a:spcAft>
                          <a:spcPts val="0"/>
                        </a:spcAft>
                        <a:buNone/>
                      </a:pPr>
                      <a:r>
                        <a:rPr lang="en">
                          <a:solidFill>
                            <a:srgbClr val="FFFFFF"/>
                          </a:solidFill>
                        </a:rPr>
                        <a:t>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highlight>
                            <a:srgbClr val="BF9000"/>
                          </a:highlight>
                        </a:rPr>
                        <a:t>101</a:t>
                      </a:r>
                      <a:endParaRPr>
                        <a:highlight>
                          <a:srgbClr val="BF9000"/>
                        </a:highlight>
                      </a:endParaRPr>
                    </a:p>
                  </a:txBody>
                  <a:tcPr marT="91425" marB="91425" marR="91425" marL="91425"/>
                </a:tc>
              </a:tr>
            </a:tbl>
          </a:graphicData>
        </a:graphic>
      </p:graphicFrame>
      <p:cxnSp>
        <p:nvCxnSpPr>
          <p:cNvPr id="635" name="Google Shape;635;p49"/>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636" name="Google Shape;636;p49"/>
          <p:cNvCxnSpPr/>
          <p:nvPr/>
        </p:nvCxnSpPr>
        <p:spPr>
          <a:xfrm flipH="1" rot="10800000">
            <a:off x="1969700" y="2653550"/>
            <a:ext cx="1598100" cy="29700"/>
          </a:xfrm>
          <a:prstGeom prst="straightConnector1">
            <a:avLst/>
          </a:prstGeom>
          <a:noFill/>
          <a:ln cap="flat" cmpd="sng" w="9525">
            <a:solidFill>
              <a:schemeClr val="dk2"/>
            </a:solidFill>
            <a:prstDash val="solid"/>
            <a:round/>
            <a:headEnd len="med" w="med" type="none"/>
            <a:tailEnd len="med" w="med" type="triangle"/>
          </a:ln>
        </p:spPr>
      </p:cxnSp>
      <p:cxnSp>
        <p:nvCxnSpPr>
          <p:cNvPr id="637" name="Google Shape;637;p49"/>
          <p:cNvCxnSpPr/>
          <p:nvPr/>
        </p:nvCxnSpPr>
        <p:spPr>
          <a:xfrm>
            <a:off x="1977125" y="3515725"/>
            <a:ext cx="1605300" cy="691200"/>
          </a:xfrm>
          <a:prstGeom prst="straightConnector1">
            <a:avLst/>
          </a:prstGeom>
          <a:noFill/>
          <a:ln cap="flat" cmpd="sng" w="9525">
            <a:solidFill>
              <a:schemeClr val="dk2"/>
            </a:solidFill>
            <a:prstDash val="solid"/>
            <a:round/>
            <a:headEnd len="med" w="med" type="none"/>
            <a:tailEnd len="med" w="med" type="triangle"/>
          </a:ln>
        </p:spPr>
      </p:cxnSp>
      <p:cxnSp>
        <p:nvCxnSpPr>
          <p:cNvPr id="638" name="Google Shape;638;p49"/>
          <p:cNvCxnSpPr/>
          <p:nvPr/>
        </p:nvCxnSpPr>
        <p:spPr>
          <a:xfrm>
            <a:off x="1969700" y="3062325"/>
            <a:ext cx="1575600" cy="319500"/>
          </a:xfrm>
          <a:prstGeom prst="straightConnector1">
            <a:avLst/>
          </a:prstGeom>
          <a:noFill/>
          <a:ln cap="flat" cmpd="sng" w="9525">
            <a:solidFill>
              <a:schemeClr val="dk2"/>
            </a:solidFill>
            <a:prstDash val="solid"/>
            <a:round/>
            <a:headEnd len="med" w="med" type="none"/>
            <a:tailEnd len="med" w="med" type="triangle"/>
          </a:ln>
        </p:spPr>
      </p:cxnSp>
      <p:cxnSp>
        <p:nvCxnSpPr>
          <p:cNvPr id="639" name="Google Shape;639;p49"/>
          <p:cNvCxnSpPr/>
          <p:nvPr/>
        </p:nvCxnSpPr>
        <p:spPr>
          <a:xfrm>
            <a:off x="4117775" y="1813600"/>
            <a:ext cx="1873200" cy="319500"/>
          </a:xfrm>
          <a:prstGeom prst="straightConnector1">
            <a:avLst/>
          </a:prstGeom>
          <a:noFill/>
          <a:ln cap="flat" cmpd="sng" w="9525">
            <a:solidFill>
              <a:schemeClr val="dk2"/>
            </a:solidFill>
            <a:prstDash val="solid"/>
            <a:round/>
            <a:headEnd len="med" w="med" type="none"/>
            <a:tailEnd len="med" w="med" type="triangle"/>
          </a:ln>
        </p:spPr>
      </p:cxnSp>
      <p:cxnSp>
        <p:nvCxnSpPr>
          <p:cNvPr id="640" name="Google Shape;640;p49"/>
          <p:cNvCxnSpPr/>
          <p:nvPr/>
        </p:nvCxnSpPr>
        <p:spPr>
          <a:xfrm flipH="1" rot="10800000">
            <a:off x="4117775" y="2556950"/>
            <a:ext cx="1895700" cy="126300"/>
          </a:xfrm>
          <a:prstGeom prst="straightConnector1">
            <a:avLst/>
          </a:prstGeom>
          <a:noFill/>
          <a:ln cap="flat" cmpd="sng" w="9525">
            <a:solidFill>
              <a:schemeClr val="dk2"/>
            </a:solidFill>
            <a:prstDash val="solid"/>
            <a:round/>
            <a:headEnd len="med" w="med" type="none"/>
            <a:tailEnd len="med" w="med" type="triangle"/>
          </a:ln>
        </p:spPr>
      </p:cxnSp>
      <p:cxnSp>
        <p:nvCxnSpPr>
          <p:cNvPr id="641" name="Google Shape;641;p49"/>
          <p:cNvCxnSpPr/>
          <p:nvPr/>
        </p:nvCxnSpPr>
        <p:spPr>
          <a:xfrm flipH="1" rot="10800000">
            <a:off x="4117775" y="3344875"/>
            <a:ext cx="1880400" cy="884400"/>
          </a:xfrm>
          <a:prstGeom prst="straightConnector1">
            <a:avLst/>
          </a:prstGeom>
          <a:noFill/>
          <a:ln cap="flat" cmpd="sng" w="9525">
            <a:solidFill>
              <a:schemeClr val="dk2"/>
            </a:solidFill>
            <a:prstDash val="solid"/>
            <a:round/>
            <a:headEnd len="med" w="med" type="none"/>
            <a:tailEnd len="med" w="med" type="triangle"/>
          </a:ln>
        </p:spPr>
      </p:cxnSp>
      <p:cxnSp>
        <p:nvCxnSpPr>
          <p:cNvPr id="642" name="Google Shape;642;p49"/>
          <p:cNvCxnSpPr/>
          <p:nvPr/>
        </p:nvCxnSpPr>
        <p:spPr>
          <a:xfrm flipH="1" rot="10800000">
            <a:off x="4117775" y="2943525"/>
            <a:ext cx="1895400" cy="4830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643" name="Google Shape;643;p49"/>
          <p:cNvGraphicFramePr/>
          <p:nvPr/>
        </p:nvGraphicFramePr>
        <p:xfrm>
          <a:off x="6860400" y="841635"/>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38761D"/>
                          </a:highlight>
                        </a:rPr>
                        <a:t>001</a:t>
                      </a:r>
                      <a:endParaRPr>
                        <a:highlight>
                          <a:srgbClr val="38761D"/>
                        </a:highlight>
                      </a:endParaRPr>
                    </a:p>
                  </a:txBody>
                  <a:tcPr marT="91425" marB="91425" marR="91425" marL="91425"/>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5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Parity Coding - d=2 - Erasure</a:t>
            </a:r>
            <a:endParaRPr/>
          </a:p>
        </p:txBody>
      </p:sp>
      <p:graphicFrame>
        <p:nvGraphicFramePr>
          <p:cNvPr id="649" name="Google Shape;649;p50"/>
          <p:cNvGraphicFramePr/>
          <p:nvPr/>
        </p:nvGraphicFramePr>
        <p:xfrm>
          <a:off x="1576850" y="2025160"/>
          <a:ext cx="3000000" cy="3000000"/>
        </p:xfrm>
        <a:graphic>
          <a:graphicData uri="http://schemas.openxmlformats.org/drawingml/2006/table">
            <a:tbl>
              <a:tblPr>
                <a:noFill/>
                <a:tableStyleId>{1072CF12-D6C4-4AEE-8197-C99BCB22DA97}</a:tableStyleId>
              </a:tblPr>
              <a:tblGrid>
                <a:gridCol w="382850"/>
              </a:tblGrid>
              <a:tr h="432650">
                <a:tc>
                  <a:txBody>
                    <a:bodyPr/>
                    <a:lstStyle/>
                    <a:p>
                      <a:pPr indent="0" lvl="0" marL="0" rtl="0" algn="l">
                        <a:spcBef>
                          <a:spcPts val="0"/>
                        </a:spcBef>
                        <a:spcAft>
                          <a:spcPts val="0"/>
                        </a:spcAft>
                        <a:buNone/>
                      </a:pPr>
                      <a:r>
                        <a:rPr lang="en">
                          <a:solidFill>
                            <a:srgbClr val="FFFFFF"/>
                          </a:solidFill>
                        </a:rPr>
                        <a:t>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10</a:t>
                      </a:r>
                      <a:endParaRPr/>
                    </a:p>
                  </a:txBody>
                  <a:tcPr marT="91425" marB="91425" marR="91425" marL="91425"/>
                </a:tc>
              </a:tr>
            </a:tbl>
          </a:graphicData>
        </a:graphic>
      </p:graphicFrame>
      <p:sp>
        <p:nvSpPr>
          <p:cNvPr id="650" name="Google Shape;650;p50"/>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651" name="Google Shape;651;p50"/>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652" name="Google Shape;652;p50"/>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653" name="Google Shape;653;p50"/>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rPr>
                        <a:t>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1155CC"/>
                          </a:highlight>
                        </a:rPr>
                        <a:t>0</a:t>
                      </a:r>
                      <a:r>
                        <a:rPr lang="en">
                          <a:solidFill>
                            <a:srgbClr val="FFFFFF"/>
                          </a:solidFill>
                        </a:rPr>
                        <a:t>0</a:t>
                      </a:r>
                      <a:r>
                        <a:rPr lang="en">
                          <a:solidFill>
                            <a:srgbClr val="FFFFFF"/>
                          </a:solidFill>
                          <a:highlight>
                            <a:srgbClr val="1155CC"/>
                          </a:highlight>
                        </a:rPr>
                        <a:t>1</a:t>
                      </a:r>
                      <a:endParaRPr>
                        <a:solidFill>
                          <a:srgbClr val="FFFFFF"/>
                        </a:solidFill>
                        <a:highlight>
                          <a:srgbClr val="1155CC"/>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1155CC"/>
                          </a:highlight>
                        </a:rPr>
                        <a:t>0</a:t>
                      </a:r>
                      <a:r>
                        <a:rPr lang="en">
                          <a:solidFill>
                            <a:srgbClr val="FFFFFF"/>
                          </a:solidFill>
                        </a:rPr>
                        <a:t>1</a:t>
                      </a:r>
                      <a:r>
                        <a:rPr lang="en">
                          <a:solidFill>
                            <a:srgbClr val="FFFFFF"/>
                          </a:solidFill>
                          <a:highlight>
                            <a:srgbClr val="1155CC"/>
                          </a:highlight>
                        </a:rPr>
                        <a:t>1</a:t>
                      </a:r>
                      <a:endParaRPr>
                        <a:solidFill>
                          <a:srgbClr val="FFFFFF"/>
                        </a:solidFill>
                        <a:highlight>
                          <a:srgbClr val="1155CC"/>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010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110</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111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100</a:t>
                      </a:r>
                      <a:endParaRPr/>
                    </a:p>
                  </a:txBody>
                  <a:tcPr marT="91425" marB="91425" marR="91425" marL="91425"/>
                </a:tc>
              </a:tr>
            </a:tbl>
          </a:graphicData>
        </a:graphic>
      </p:graphicFrame>
      <p:sp>
        <p:nvSpPr>
          <p:cNvPr id="654" name="Google Shape;654;p50"/>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655" name="Google Shape;655;p50"/>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538950"/>
              </a:tblGrid>
              <a:tr h="382700">
                <a:tc>
                  <a:txBody>
                    <a:bodyPr/>
                    <a:lstStyle/>
                    <a:p>
                      <a:pPr indent="0" lvl="0" marL="0" rtl="0" algn="l">
                        <a:spcBef>
                          <a:spcPts val="0"/>
                        </a:spcBef>
                        <a:spcAft>
                          <a:spcPts val="0"/>
                        </a:spcAft>
                        <a:buNone/>
                      </a:pPr>
                      <a:r>
                        <a:rPr lang="en">
                          <a:solidFill>
                            <a:srgbClr val="FFFFFF"/>
                          </a:solidFill>
                        </a:rPr>
                        <a:t>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1155CC"/>
                          </a:highlight>
                        </a:rPr>
                        <a:t>0</a:t>
                      </a:r>
                      <a:r>
                        <a:rPr lang="en">
                          <a:solidFill>
                            <a:srgbClr val="FFFFFF"/>
                          </a:solidFill>
                        </a:rPr>
                        <a:t>1</a:t>
                      </a:r>
                      <a:r>
                        <a:rPr lang="en">
                          <a:solidFill>
                            <a:srgbClr val="FFFFFF"/>
                          </a:solidFill>
                          <a:highlight>
                            <a:srgbClr val="1155CC"/>
                          </a:highlight>
                        </a:rPr>
                        <a:t>1</a:t>
                      </a:r>
                      <a:endParaRPr>
                        <a:solidFill>
                          <a:srgbClr val="FFFFFF"/>
                        </a:solidFill>
                        <a:highlight>
                          <a:srgbClr val="1155CC"/>
                        </a:highlight>
                      </a:endParaRPr>
                    </a:p>
                  </a:txBody>
                  <a:tcPr marT="91425" marB="91425" marR="91425" marL="114300"/>
                </a:tc>
              </a:tr>
              <a:tr h="368000">
                <a:tc>
                  <a:txBody>
                    <a:bodyPr/>
                    <a:lstStyle/>
                    <a:p>
                      <a:pPr indent="0" lvl="0" marL="0" rtl="0" algn="l">
                        <a:spcBef>
                          <a:spcPts val="0"/>
                        </a:spcBef>
                        <a:spcAft>
                          <a:spcPts val="0"/>
                        </a:spcAft>
                        <a:buNone/>
                      </a:pPr>
                      <a:r>
                        <a:rPr lang="en">
                          <a:solidFill>
                            <a:srgbClr val="FFFFFF"/>
                          </a:solidFill>
                        </a:rPr>
                        <a:t>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101</a:t>
                      </a:r>
                      <a:endParaRPr/>
                    </a:p>
                  </a:txBody>
                  <a:tcPr marT="91425" marB="91425" marR="91425" marL="91425"/>
                </a:tc>
              </a:tr>
            </a:tbl>
          </a:graphicData>
        </a:graphic>
      </p:graphicFrame>
      <p:cxnSp>
        <p:nvCxnSpPr>
          <p:cNvPr id="656" name="Google Shape;656;p50"/>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657" name="Google Shape;657;p50"/>
          <p:cNvCxnSpPr/>
          <p:nvPr/>
        </p:nvCxnSpPr>
        <p:spPr>
          <a:xfrm flipH="1" rot="10800000">
            <a:off x="1969700" y="2653550"/>
            <a:ext cx="1598100" cy="29700"/>
          </a:xfrm>
          <a:prstGeom prst="straightConnector1">
            <a:avLst/>
          </a:prstGeom>
          <a:noFill/>
          <a:ln cap="flat" cmpd="sng" w="9525">
            <a:solidFill>
              <a:schemeClr val="dk2"/>
            </a:solidFill>
            <a:prstDash val="solid"/>
            <a:round/>
            <a:headEnd len="med" w="med" type="none"/>
            <a:tailEnd len="med" w="med" type="triangle"/>
          </a:ln>
        </p:spPr>
      </p:cxnSp>
      <p:cxnSp>
        <p:nvCxnSpPr>
          <p:cNvPr id="658" name="Google Shape;658;p50"/>
          <p:cNvCxnSpPr/>
          <p:nvPr/>
        </p:nvCxnSpPr>
        <p:spPr>
          <a:xfrm>
            <a:off x="1977125" y="3515725"/>
            <a:ext cx="1605300" cy="691200"/>
          </a:xfrm>
          <a:prstGeom prst="straightConnector1">
            <a:avLst/>
          </a:prstGeom>
          <a:noFill/>
          <a:ln cap="flat" cmpd="sng" w="9525">
            <a:solidFill>
              <a:schemeClr val="dk2"/>
            </a:solidFill>
            <a:prstDash val="solid"/>
            <a:round/>
            <a:headEnd len="med" w="med" type="none"/>
            <a:tailEnd len="med" w="med" type="triangle"/>
          </a:ln>
        </p:spPr>
      </p:cxnSp>
      <p:cxnSp>
        <p:nvCxnSpPr>
          <p:cNvPr id="659" name="Google Shape;659;p50"/>
          <p:cNvCxnSpPr/>
          <p:nvPr/>
        </p:nvCxnSpPr>
        <p:spPr>
          <a:xfrm>
            <a:off x="1969700" y="3062325"/>
            <a:ext cx="1575600" cy="319500"/>
          </a:xfrm>
          <a:prstGeom prst="straightConnector1">
            <a:avLst/>
          </a:prstGeom>
          <a:noFill/>
          <a:ln cap="flat" cmpd="sng" w="9525">
            <a:solidFill>
              <a:schemeClr val="dk2"/>
            </a:solidFill>
            <a:prstDash val="solid"/>
            <a:round/>
            <a:headEnd len="med" w="med" type="none"/>
            <a:tailEnd len="med" w="med" type="triangle"/>
          </a:ln>
        </p:spPr>
      </p:cxnSp>
      <p:cxnSp>
        <p:nvCxnSpPr>
          <p:cNvPr id="660" name="Google Shape;660;p50"/>
          <p:cNvCxnSpPr/>
          <p:nvPr/>
        </p:nvCxnSpPr>
        <p:spPr>
          <a:xfrm>
            <a:off x="4117775" y="1813600"/>
            <a:ext cx="1873200" cy="319500"/>
          </a:xfrm>
          <a:prstGeom prst="straightConnector1">
            <a:avLst/>
          </a:prstGeom>
          <a:noFill/>
          <a:ln cap="flat" cmpd="sng" w="9525">
            <a:solidFill>
              <a:schemeClr val="dk2"/>
            </a:solidFill>
            <a:prstDash val="solid"/>
            <a:round/>
            <a:headEnd len="med" w="med" type="none"/>
            <a:tailEnd len="med" w="med" type="triangle"/>
          </a:ln>
        </p:spPr>
      </p:cxnSp>
      <p:cxnSp>
        <p:nvCxnSpPr>
          <p:cNvPr id="661" name="Google Shape;661;p50"/>
          <p:cNvCxnSpPr/>
          <p:nvPr/>
        </p:nvCxnSpPr>
        <p:spPr>
          <a:xfrm flipH="1" rot="10800000">
            <a:off x="4117775" y="2556950"/>
            <a:ext cx="1895700" cy="126300"/>
          </a:xfrm>
          <a:prstGeom prst="straightConnector1">
            <a:avLst/>
          </a:prstGeom>
          <a:noFill/>
          <a:ln cap="flat" cmpd="sng" w="9525">
            <a:solidFill>
              <a:schemeClr val="dk2"/>
            </a:solidFill>
            <a:prstDash val="solid"/>
            <a:round/>
            <a:headEnd len="med" w="med" type="none"/>
            <a:tailEnd len="med" w="med" type="triangle"/>
          </a:ln>
        </p:spPr>
      </p:cxnSp>
      <p:cxnSp>
        <p:nvCxnSpPr>
          <p:cNvPr id="662" name="Google Shape;662;p50"/>
          <p:cNvCxnSpPr/>
          <p:nvPr/>
        </p:nvCxnSpPr>
        <p:spPr>
          <a:xfrm flipH="1" rot="10800000">
            <a:off x="4117775" y="3344875"/>
            <a:ext cx="1880400" cy="884400"/>
          </a:xfrm>
          <a:prstGeom prst="straightConnector1">
            <a:avLst/>
          </a:prstGeom>
          <a:noFill/>
          <a:ln cap="flat" cmpd="sng" w="9525">
            <a:solidFill>
              <a:schemeClr val="dk2"/>
            </a:solidFill>
            <a:prstDash val="solid"/>
            <a:round/>
            <a:headEnd len="med" w="med" type="none"/>
            <a:tailEnd len="med" w="med" type="triangle"/>
          </a:ln>
        </p:spPr>
      </p:cxnSp>
      <p:cxnSp>
        <p:nvCxnSpPr>
          <p:cNvPr id="663" name="Google Shape;663;p50"/>
          <p:cNvCxnSpPr/>
          <p:nvPr/>
        </p:nvCxnSpPr>
        <p:spPr>
          <a:xfrm flipH="1" rot="10800000">
            <a:off x="4117775" y="2943525"/>
            <a:ext cx="1895400" cy="4830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664" name="Google Shape;664;p50"/>
          <p:cNvGraphicFramePr/>
          <p:nvPr/>
        </p:nvGraphicFramePr>
        <p:xfrm>
          <a:off x="6808375" y="1016410"/>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1155CC"/>
                          </a:highlight>
                        </a:rPr>
                        <a:t>0</a:t>
                      </a:r>
                      <a:r>
                        <a:rPr lang="en">
                          <a:solidFill>
                            <a:srgbClr val="FFFFFF"/>
                          </a:solidFill>
                        </a:rPr>
                        <a:t>_</a:t>
                      </a:r>
                      <a:r>
                        <a:rPr lang="en">
                          <a:solidFill>
                            <a:srgbClr val="FFFFFF"/>
                          </a:solidFill>
                          <a:highlight>
                            <a:srgbClr val="1155CC"/>
                          </a:highlight>
                        </a:rPr>
                        <a:t>1</a:t>
                      </a:r>
                      <a:endParaRPr>
                        <a:highlight>
                          <a:srgbClr val="1155CC"/>
                        </a:highlight>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5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Codewords and Hamming Distance</a:t>
            </a:r>
            <a:endParaRPr/>
          </a:p>
        </p:txBody>
      </p:sp>
      <p:sp>
        <p:nvSpPr>
          <p:cNvPr id="670" name="Google Shape;670;p51"/>
          <p:cNvSpPr txBox="1"/>
          <p:nvPr>
            <p:ph idx="1" type="body"/>
          </p:nvPr>
        </p:nvSpPr>
        <p:spPr>
          <a:xfrm>
            <a:off x="1297500" y="1567550"/>
            <a:ext cx="7038900" cy="32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care about minimum Hamming distance, d?</a:t>
            </a:r>
            <a:endParaRPr/>
          </a:p>
          <a:p>
            <a:pPr indent="0" lvl="0" marL="0" rtl="0" algn="l">
              <a:spcBef>
                <a:spcPts val="1600"/>
              </a:spcBef>
              <a:spcAft>
                <a:spcPts val="0"/>
              </a:spcAft>
              <a:buNone/>
            </a:pPr>
            <a:r>
              <a:rPr lang="en"/>
              <a:t>When d for a set is (such as the range):</a:t>
            </a:r>
            <a:endParaRPr/>
          </a:p>
          <a:p>
            <a:pPr indent="-311150" lvl="0" marL="457200" rtl="0" algn="l">
              <a:spcBef>
                <a:spcPts val="1600"/>
              </a:spcBef>
              <a:spcAft>
                <a:spcPts val="0"/>
              </a:spcAft>
              <a:buSzPts val="1300"/>
              <a:buChar char="●"/>
            </a:pPr>
            <a:r>
              <a:rPr lang="en"/>
              <a:t>d = 1, A single error is </a:t>
            </a:r>
            <a:r>
              <a:rPr i="1" lang="en"/>
              <a:t>undetectable</a:t>
            </a:r>
            <a:r>
              <a:rPr lang="en"/>
              <a:t>, a single erasure is </a:t>
            </a:r>
            <a:r>
              <a:rPr i="1" lang="en"/>
              <a:t>uncorrectable</a:t>
            </a:r>
            <a:endParaRPr/>
          </a:p>
          <a:p>
            <a:pPr indent="-311150" lvl="0" marL="457200" rtl="0" algn="l">
              <a:spcBef>
                <a:spcPts val="0"/>
              </a:spcBef>
              <a:spcAft>
                <a:spcPts val="0"/>
              </a:spcAft>
              <a:buSzPts val="1300"/>
              <a:buChar char="●"/>
            </a:pPr>
            <a:r>
              <a:rPr lang="en"/>
              <a:t>d = 2, A single error is </a:t>
            </a:r>
            <a:r>
              <a:rPr i="1" lang="en"/>
              <a:t>detectable</a:t>
            </a:r>
            <a:r>
              <a:rPr lang="en"/>
              <a:t>, but not </a:t>
            </a:r>
            <a:r>
              <a:rPr i="1" lang="en"/>
              <a:t>correctable</a:t>
            </a:r>
            <a:r>
              <a:rPr lang="en"/>
              <a:t>. A single erasure is </a:t>
            </a:r>
            <a:r>
              <a:rPr i="1" lang="en"/>
              <a:t>correctable</a:t>
            </a:r>
            <a:endParaRPr/>
          </a:p>
          <a:p>
            <a:pPr indent="-311150" lvl="0" marL="457200" rtl="0" algn="l">
              <a:spcBef>
                <a:spcPts val="0"/>
              </a:spcBef>
              <a:spcAft>
                <a:spcPts val="0"/>
              </a:spcAft>
              <a:buSzPts val="1300"/>
              <a:buChar char="●"/>
            </a:pPr>
            <a:r>
              <a:rPr lang="en"/>
              <a:t>d = 3, Two errors are </a:t>
            </a:r>
            <a:r>
              <a:rPr i="1" lang="en"/>
              <a:t>detectable</a:t>
            </a:r>
            <a:r>
              <a:rPr lang="en"/>
              <a:t>, one is </a:t>
            </a:r>
            <a:r>
              <a:rPr i="1" lang="en"/>
              <a:t>correctable</a:t>
            </a:r>
            <a:r>
              <a:rPr lang="en"/>
              <a:t>. Two erasures are </a:t>
            </a:r>
            <a:r>
              <a:rPr i="1" lang="en"/>
              <a:t>correctable</a:t>
            </a:r>
            <a:endParaRPr i="1"/>
          </a:p>
          <a:p>
            <a:pPr indent="-311150" lvl="0" marL="457200" rtl="0" algn="l">
              <a:spcBef>
                <a:spcPts val="0"/>
              </a:spcBef>
              <a:spcAft>
                <a:spcPts val="0"/>
              </a:spcAft>
              <a:buSzPts val="1300"/>
              <a:buChar char="●"/>
            </a:pPr>
            <a:r>
              <a:rPr lang="en"/>
              <a:t>d = 4, Three errors are </a:t>
            </a:r>
            <a:r>
              <a:rPr i="1" lang="en"/>
              <a:t>detectable</a:t>
            </a:r>
            <a:r>
              <a:rPr lang="en"/>
              <a:t>, one error is </a:t>
            </a:r>
            <a:r>
              <a:rPr i="1" lang="en"/>
              <a:t>correctable</a:t>
            </a:r>
            <a:r>
              <a:rPr lang="en"/>
              <a:t>. Three erasures are </a:t>
            </a:r>
            <a:r>
              <a:rPr i="1" lang="en"/>
              <a:t>correctable</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Erasures and Errors </a:t>
            </a:r>
            <a:endParaRPr/>
          </a:p>
        </p:txBody>
      </p:sp>
      <p:sp>
        <p:nvSpPr>
          <p:cNvPr id="152" name="Google Shape;152;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a data is transmitted/stored, two types of faults can occur:</a:t>
            </a:r>
            <a:endParaRPr/>
          </a:p>
          <a:p>
            <a:pPr indent="-311150" lvl="0" marL="457200" rtl="0" algn="l">
              <a:spcBef>
                <a:spcPts val="1600"/>
              </a:spcBef>
              <a:spcAft>
                <a:spcPts val="0"/>
              </a:spcAft>
              <a:buSzPts val="1300"/>
              <a:buChar char="●"/>
            </a:pPr>
            <a:r>
              <a:rPr lang="en"/>
              <a:t>Erasure: A known loss (or corruption) of a symbol.</a:t>
            </a:r>
            <a:endParaRPr/>
          </a:p>
          <a:p>
            <a:pPr indent="-298450" lvl="1" marL="914400" rtl="0" algn="l">
              <a:spcBef>
                <a:spcPts val="0"/>
              </a:spcBef>
              <a:spcAft>
                <a:spcPts val="0"/>
              </a:spcAft>
              <a:buSzPts val="1100"/>
              <a:buChar char="○"/>
            </a:pPr>
            <a:r>
              <a:rPr lang="en"/>
              <a:t>You know the position of the fault.</a:t>
            </a:r>
            <a:endParaRPr/>
          </a:p>
          <a:p>
            <a:pPr indent="-298450" lvl="1" marL="914400" rtl="0" algn="l">
              <a:spcBef>
                <a:spcPts val="0"/>
              </a:spcBef>
              <a:spcAft>
                <a:spcPts val="0"/>
              </a:spcAft>
              <a:buSzPts val="1100"/>
              <a:buChar char="○"/>
            </a:pPr>
            <a:r>
              <a:rPr lang="en"/>
              <a:t>Example: An HDD/SSD dies, but we know it's unavailable and what symbols it was supposed to store.</a:t>
            </a:r>
            <a:endParaRPr/>
          </a:p>
          <a:p>
            <a:pPr indent="-298450" lvl="1" marL="914400" rtl="0" algn="l">
              <a:spcBef>
                <a:spcPts val="0"/>
              </a:spcBef>
              <a:spcAft>
                <a:spcPts val="0"/>
              </a:spcAft>
              <a:buSzPts val="1100"/>
              <a:buChar char="○"/>
            </a:pPr>
            <a:r>
              <a:rPr lang="en"/>
              <a:t>Example: A physical encoding where a voltage of -1 is "0", 1 is "1" and 0 is "missing".</a:t>
            </a:r>
            <a:endParaRPr/>
          </a:p>
          <a:p>
            <a:pPr indent="-311150" lvl="0" marL="457200" rtl="0" algn="l">
              <a:spcBef>
                <a:spcPts val="0"/>
              </a:spcBef>
              <a:spcAft>
                <a:spcPts val="0"/>
              </a:spcAft>
              <a:buSzPts val="1300"/>
              <a:buChar char="●"/>
            </a:pPr>
            <a:r>
              <a:rPr lang="en"/>
              <a:t>Error: An unknown corruption of a symbol.</a:t>
            </a:r>
            <a:endParaRPr/>
          </a:p>
          <a:p>
            <a:pPr indent="-298450" lvl="1" marL="914400" rtl="0" algn="l">
              <a:spcBef>
                <a:spcPts val="0"/>
              </a:spcBef>
              <a:spcAft>
                <a:spcPts val="0"/>
              </a:spcAft>
              <a:buSzPts val="1100"/>
              <a:buChar char="○"/>
            </a:pPr>
            <a:r>
              <a:rPr lang="en"/>
              <a:t>You do not know the position of the fault.</a:t>
            </a:r>
            <a:endParaRPr/>
          </a:p>
          <a:p>
            <a:pPr indent="-298450" lvl="1" marL="914400" rtl="0" algn="l">
              <a:spcBef>
                <a:spcPts val="0"/>
              </a:spcBef>
              <a:spcAft>
                <a:spcPts val="0"/>
              </a:spcAft>
              <a:buSzPts val="1100"/>
              <a:buChar char="○"/>
            </a:pPr>
            <a:r>
              <a:rPr lang="en"/>
              <a:t>A bit flip.</a:t>
            </a:r>
            <a:endParaRPr/>
          </a:p>
          <a:p>
            <a:pPr indent="-298450" lvl="1" marL="914400" rtl="0" algn="l">
              <a:spcBef>
                <a:spcPts val="0"/>
              </a:spcBef>
              <a:spcAft>
                <a:spcPts val="0"/>
              </a:spcAft>
              <a:buSzPts val="1100"/>
              <a:buChar char="○"/>
            </a:pPr>
            <a:r>
              <a:rPr lang="en"/>
              <a:t>A scratch on a CD causing a mis-reading.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5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(7,4) Coding - d=4</a:t>
            </a:r>
            <a:endParaRPr/>
          </a:p>
        </p:txBody>
      </p:sp>
      <p:graphicFrame>
        <p:nvGraphicFramePr>
          <p:cNvPr id="676" name="Google Shape;676;p52"/>
          <p:cNvGraphicFramePr/>
          <p:nvPr/>
        </p:nvGraphicFramePr>
        <p:xfrm>
          <a:off x="1316325" y="2025160"/>
          <a:ext cx="3000000" cy="3000000"/>
        </p:xfrm>
        <a:graphic>
          <a:graphicData uri="http://schemas.openxmlformats.org/drawingml/2006/table">
            <a:tbl>
              <a:tblPr>
                <a:noFill/>
                <a:tableStyleId>{1072CF12-D6C4-4AEE-8197-C99BCB22DA97}</a:tableStyleId>
              </a:tblPr>
              <a:tblGrid>
                <a:gridCol w="643375"/>
              </a:tblGrid>
              <a:tr h="432650">
                <a:tc>
                  <a:txBody>
                    <a:bodyPr/>
                    <a:lstStyle/>
                    <a:p>
                      <a:pPr indent="0" lvl="0" marL="0" rtl="0" algn="l">
                        <a:spcBef>
                          <a:spcPts val="0"/>
                        </a:spcBef>
                        <a:spcAft>
                          <a:spcPts val="0"/>
                        </a:spcAft>
                        <a:buNone/>
                      </a:pPr>
                      <a:r>
                        <a:rPr lang="en">
                          <a:solidFill>
                            <a:srgbClr val="FFFFFF"/>
                          </a:solidFill>
                        </a:rPr>
                        <a:t>0000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highlight>
                            <a:srgbClr val="BF9000"/>
                          </a:highlight>
                        </a:rPr>
                        <a:t>0001</a:t>
                      </a:r>
                      <a:endParaRPr>
                        <a:highlight>
                          <a:srgbClr val="BF9000"/>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0011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677" name="Google Shape;677;p52"/>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678" name="Google Shape;678;p52"/>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679" name="Google Shape;679;p52"/>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680" name="Google Shape;680;p52"/>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891075"/>
              </a:tblGrid>
              <a:tr h="382700">
                <a:tc>
                  <a:txBody>
                    <a:bodyPr/>
                    <a:lstStyle/>
                    <a:p>
                      <a:pPr indent="0" lvl="0" marL="0" rtl="0" algn="l">
                        <a:spcBef>
                          <a:spcPts val="0"/>
                        </a:spcBef>
                        <a:spcAft>
                          <a:spcPts val="0"/>
                        </a:spcAft>
                        <a:buNone/>
                      </a:pPr>
                      <a:r>
                        <a:rPr lang="en">
                          <a:solidFill>
                            <a:srgbClr val="FFFFFF"/>
                          </a:solidFill>
                        </a:rPr>
                        <a:t>0000000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0000001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0000011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0000101</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0000111</a:t>
                      </a:r>
                      <a:endParaRPr>
                        <a:solidFill>
                          <a:srgbClr val="FFFFFF"/>
                        </a:solidFill>
                        <a:highlight>
                          <a:srgbClr val="38761D"/>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BF9000"/>
                          </a:highlight>
                        </a:rPr>
                        <a:t>0001111</a:t>
                      </a:r>
                      <a:endParaRPr>
                        <a:solidFill>
                          <a:srgbClr val="FFFFFF"/>
                        </a:solidFill>
                        <a:highlight>
                          <a:srgbClr val="BF9000"/>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0001110</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681" name="Google Shape;681;p52"/>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682" name="Google Shape;682;p52"/>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923625"/>
              </a:tblGrid>
              <a:tr h="382700">
                <a:tc>
                  <a:txBody>
                    <a:bodyPr/>
                    <a:lstStyle/>
                    <a:p>
                      <a:pPr indent="0" lvl="0" marL="0" rtl="0" algn="l">
                        <a:spcBef>
                          <a:spcPts val="0"/>
                        </a:spcBef>
                        <a:spcAft>
                          <a:spcPts val="0"/>
                        </a:spcAft>
                        <a:buNone/>
                      </a:pPr>
                      <a:r>
                        <a:rPr lang="en">
                          <a:solidFill>
                            <a:srgbClr val="FFFFFF"/>
                          </a:solidFill>
                        </a:rPr>
                        <a:t>0000000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0001111</a:t>
                      </a:r>
                      <a:endParaRPr>
                        <a:solidFill>
                          <a:srgbClr val="FFFFFF"/>
                        </a:solidFill>
                        <a:highlight>
                          <a:srgbClr val="BF9000"/>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0011001</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0010110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a:t>
                      </a:r>
                      <a:endParaRPr>
                        <a:solidFill>
                          <a:srgbClr val="FFFFFF"/>
                        </a:solidFill>
                      </a:endParaRPr>
                    </a:p>
                  </a:txBody>
                  <a:tcPr marT="91425" marB="91425" marR="91425" marL="91425"/>
                </a:tc>
              </a:tr>
            </a:tbl>
          </a:graphicData>
        </a:graphic>
      </p:graphicFrame>
      <p:cxnSp>
        <p:nvCxnSpPr>
          <p:cNvPr id="683" name="Google Shape;683;p52"/>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684" name="Google Shape;684;p52"/>
          <p:cNvCxnSpPr/>
          <p:nvPr/>
        </p:nvCxnSpPr>
        <p:spPr>
          <a:xfrm>
            <a:off x="1962250" y="3077175"/>
            <a:ext cx="1612800" cy="1583100"/>
          </a:xfrm>
          <a:prstGeom prst="straightConnector1">
            <a:avLst/>
          </a:prstGeom>
          <a:noFill/>
          <a:ln cap="flat" cmpd="sng" w="9525">
            <a:solidFill>
              <a:schemeClr val="dk2"/>
            </a:solidFill>
            <a:prstDash val="solid"/>
            <a:round/>
            <a:headEnd len="med" w="med" type="none"/>
            <a:tailEnd len="med" w="med" type="triangle"/>
          </a:ln>
        </p:spPr>
      </p:cxnSp>
      <p:cxnSp>
        <p:nvCxnSpPr>
          <p:cNvPr id="685" name="Google Shape;685;p52"/>
          <p:cNvCxnSpPr/>
          <p:nvPr/>
        </p:nvCxnSpPr>
        <p:spPr>
          <a:xfrm>
            <a:off x="1977125" y="2683250"/>
            <a:ext cx="1583100" cy="1137300"/>
          </a:xfrm>
          <a:prstGeom prst="straightConnector1">
            <a:avLst/>
          </a:prstGeom>
          <a:noFill/>
          <a:ln cap="flat" cmpd="sng" w="9525">
            <a:solidFill>
              <a:schemeClr val="dk2"/>
            </a:solidFill>
            <a:prstDash val="solid"/>
            <a:round/>
            <a:headEnd len="med" w="med" type="none"/>
            <a:tailEnd len="med" w="med" type="triangle"/>
          </a:ln>
        </p:spPr>
      </p:cxnSp>
      <p:cxnSp>
        <p:nvCxnSpPr>
          <p:cNvPr id="686" name="Google Shape;686;p52"/>
          <p:cNvCxnSpPr/>
          <p:nvPr/>
        </p:nvCxnSpPr>
        <p:spPr>
          <a:xfrm>
            <a:off x="4474550" y="1821025"/>
            <a:ext cx="1516500" cy="312300"/>
          </a:xfrm>
          <a:prstGeom prst="straightConnector1">
            <a:avLst/>
          </a:prstGeom>
          <a:noFill/>
          <a:ln cap="flat" cmpd="sng" w="9525">
            <a:solidFill>
              <a:schemeClr val="dk2"/>
            </a:solidFill>
            <a:prstDash val="solid"/>
            <a:round/>
            <a:headEnd len="med" w="med" type="none"/>
            <a:tailEnd len="med" w="med" type="triangle"/>
          </a:ln>
        </p:spPr>
      </p:cxnSp>
      <p:cxnSp>
        <p:nvCxnSpPr>
          <p:cNvPr id="687" name="Google Shape;687;p52"/>
          <p:cNvCxnSpPr/>
          <p:nvPr/>
        </p:nvCxnSpPr>
        <p:spPr>
          <a:xfrm flipH="1" rot="10800000">
            <a:off x="4469700" y="2556950"/>
            <a:ext cx="1551000" cy="12636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688" name="Google Shape;688;p52"/>
          <p:cNvGraphicFramePr/>
          <p:nvPr/>
        </p:nvGraphicFramePr>
        <p:xfrm>
          <a:off x="6860400" y="841635"/>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 - Single Error</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38761D"/>
                          </a:highlight>
                        </a:rPr>
                        <a:t>0000111</a:t>
                      </a:r>
                      <a:endParaRPr>
                        <a:highlight>
                          <a:srgbClr val="38761D"/>
                        </a:highlight>
                      </a:endParaRPr>
                    </a:p>
                  </a:txBody>
                  <a:tcPr marT="91425" marB="91425" marR="91425" marL="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5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(7,4) Coding - d=4</a:t>
            </a:r>
            <a:endParaRPr/>
          </a:p>
        </p:txBody>
      </p:sp>
      <p:graphicFrame>
        <p:nvGraphicFramePr>
          <p:cNvPr id="694" name="Google Shape;694;p53"/>
          <p:cNvGraphicFramePr/>
          <p:nvPr/>
        </p:nvGraphicFramePr>
        <p:xfrm>
          <a:off x="1316325" y="2025160"/>
          <a:ext cx="3000000" cy="3000000"/>
        </p:xfrm>
        <a:graphic>
          <a:graphicData uri="http://schemas.openxmlformats.org/drawingml/2006/table">
            <a:tbl>
              <a:tblPr>
                <a:noFill/>
                <a:tableStyleId>{1072CF12-D6C4-4AEE-8197-C99BCB22DA97}</a:tableStyleId>
              </a:tblPr>
              <a:tblGrid>
                <a:gridCol w="643375"/>
              </a:tblGrid>
              <a:tr h="432650">
                <a:tc>
                  <a:txBody>
                    <a:bodyPr/>
                    <a:lstStyle/>
                    <a:p>
                      <a:pPr indent="0" lvl="0" marL="0" rtl="0" algn="l">
                        <a:spcBef>
                          <a:spcPts val="0"/>
                        </a:spcBef>
                        <a:spcAft>
                          <a:spcPts val="0"/>
                        </a:spcAft>
                        <a:buNone/>
                      </a:pPr>
                      <a:r>
                        <a:rPr lang="en">
                          <a:solidFill>
                            <a:srgbClr val="FFFFFF"/>
                          </a:solidFill>
                        </a:rPr>
                        <a:t>0000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0001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0011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695" name="Google Shape;695;p53"/>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696" name="Google Shape;696;p53"/>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697" name="Google Shape;697;p53"/>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698" name="Google Shape;698;p53"/>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891075"/>
              </a:tblGrid>
              <a:tr h="382700">
                <a:tc>
                  <a:txBody>
                    <a:bodyPr/>
                    <a:lstStyle/>
                    <a:p>
                      <a:pPr indent="0" lvl="0" marL="0" rtl="0" algn="l">
                        <a:spcBef>
                          <a:spcPts val="0"/>
                        </a:spcBef>
                        <a:spcAft>
                          <a:spcPts val="0"/>
                        </a:spcAft>
                        <a:buNone/>
                      </a:pPr>
                      <a:r>
                        <a:rPr lang="en">
                          <a:solidFill>
                            <a:srgbClr val="FFFFFF"/>
                          </a:solidFill>
                        </a:rPr>
                        <a:t>0000000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0000001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0000011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0000101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0000111</a:t>
                      </a:r>
                      <a:endParaRPr>
                        <a:solidFill>
                          <a:srgbClr val="FFFFFF"/>
                        </a:solidFill>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1155CC"/>
                          </a:highlight>
                        </a:rPr>
                        <a:t>0</a:t>
                      </a:r>
                      <a:r>
                        <a:rPr lang="en">
                          <a:solidFill>
                            <a:srgbClr val="FFFFFF"/>
                          </a:solidFill>
                        </a:rPr>
                        <a:t>0</a:t>
                      </a:r>
                      <a:r>
                        <a:rPr lang="en">
                          <a:solidFill>
                            <a:srgbClr val="FFFFFF"/>
                          </a:solidFill>
                          <a:highlight>
                            <a:srgbClr val="1155CC"/>
                          </a:highlight>
                        </a:rPr>
                        <a:t>01</a:t>
                      </a:r>
                      <a:r>
                        <a:rPr lang="en">
                          <a:solidFill>
                            <a:srgbClr val="FFFFFF"/>
                          </a:solidFill>
                        </a:rPr>
                        <a:t>11</a:t>
                      </a:r>
                      <a:r>
                        <a:rPr lang="en">
                          <a:solidFill>
                            <a:srgbClr val="FFFFFF"/>
                          </a:solidFill>
                          <a:highlight>
                            <a:srgbClr val="1155CC"/>
                          </a:highlight>
                        </a:rPr>
                        <a:t>1</a:t>
                      </a:r>
                      <a:endParaRPr>
                        <a:solidFill>
                          <a:srgbClr val="FFFFFF"/>
                        </a:solidFill>
                        <a:highlight>
                          <a:srgbClr val="1155CC"/>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0001110</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699" name="Google Shape;699;p53"/>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700" name="Google Shape;700;p53"/>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923625"/>
              </a:tblGrid>
              <a:tr h="382700">
                <a:tc>
                  <a:txBody>
                    <a:bodyPr/>
                    <a:lstStyle/>
                    <a:p>
                      <a:pPr indent="0" lvl="0" marL="0" rtl="0" algn="l">
                        <a:spcBef>
                          <a:spcPts val="0"/>
                        </a:spcBef>
                        <a:spcAft>
                          <a:spcPts val="0"/>
                        </a:spcAft>
                        <a:buNone/>
                      </a:pPr>
                      <a:r>
                        <a:rPr lang="en">
                          <a:solidFill>
                            <a:srgbClr val="FFFFFF"/>
                          </a:solidFill>
                        </a:rPr>
                        <a:t>0000000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1155CC"/>
                          </a:highlight>
                        </a:rPr>
                        <a:t>0</a:t>
                      </a:r>
                      <a:r>
                        <a:rPr lang="en">
                          <a:solidFill>
                            <a:srgbClr val="FFFFFF"/>
                          </a:solidFill>
                        </a:rPr>
                        <a:t>0</a:t>
                      </a:r>
                      <a:r>
                        <a:rPr lang="en">
                          <a:solidFill>
                            <a:srgbClr val="FFFFFF"/>
                          </a:solidFill>
                          <a:highlight>
                            <a:srgbClr val="1155CC"/>
                          </a:highlight>
                        </a:rPr>
                        <a:t>01</a:t>
                      </a:r>
                      <a:r>
                        <a:rPr lang="en">
                          <a:solidFill>
                            <a:srgbClr val="FFFFFF"/>
                          </a:solidFill>
                        </a:rPr>
                        <a:t>11</a:t>
                      </a:r>
                      <a:r>
                        <a:rPr lang="en">
                          <a:solidFill>
                            <a:srgbClr val="FFFFFF"/>
                          </a:solidFill>
                          <a:highlight>
                            <a:srgbClr val="1155CC"/>
                          </a:highlight>
                        </a:rPr>
                        <a:t>1</a:t>
                      </a:r>
                      <a:endParaRPr>
                        <a:solidFill>
                          <a:srgbClr val="FFFFFF"/>
                        </a:solidFill>
                        <a:highlight>
                          <a:srgbClr val="1155CC"/>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0011001</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0010110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a:t>
                      </a:r>
                      <a:endParaRPr>
                        <a:solidFill>
                          <a:srgbClr val="FFFFFF"/>
                        </a:solidFill>
                      </a:endParaRPr>
                    </a:p>
                  </a:txBody>
                  <a:tcPr marT="91425" marB="91425" marR="91425" marL="91425"/>
                </a:tc>
              </a:tr>
            </a:tbl>
          </a:graphicData>
        </a:graphic>
      </p:graphicFrame>
      <p:cxnSp>
        <p:nvCxnSpPr>
          <p:cNvPr id="701" name="Google Shape;701;p53"/>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702" name="Google Shape;702;p53"/>
          <p:cNvCxnSpPr/>
          <p:nvPr/>
        </p:nvCxnSpPr>
        <p:spPr>
          <a:xfrm>
            <a:off x="1962250" y="3077175"/>
            <a:ext cx="1612800" cy="1583100"/>
          </a:xfrm>
          <a:prstGeom prst="straightConnector1">
            <a:avLst/>
          </a:prstGeom>
          <a:noFill/>
          <a:ln cap="flat" cmpd="sng" w="9525">
            <a:solidFill>
              <a:schemeClr val="dk2"/>
            </a:solidFill>
            <a:prstDash val="solid"/>
            <a:round/>
            <a:headEnd len="med" w="med" type="none"/>
            <a:tailEnd len="med" w="med" type="triangle"/>
          </a:ln>
        </p:spPr>
      </p:cxnSp>
      <p:cxnSp>
        <p:nvCxnSpPr>
          <p:cNvPr id="703" name="Google Shape;703;p53"/>
          <p:cNvCxnSpPr/>
          <p:nvPr/>
        </p:nvCxnSpPr>
        <p:spPr>
          <a:xfrm>
            <a:off x="1977125" y="2683250"/>
            <a:ext cx="1583100" cy="1137300"/>
          </a:xfrm>
          <a:prstGeom prst="straightConnector1">
            <a:avLst/>
          </a:prstGeom>
          <a:noFill/>
          <a:ln cap="flat" cmpd="sng" w="9525">
            <a:solidFill>
              <a:schemeClr val="dk2"/>
            </a:solidFill>
            <a:prstDash val="solid"/>
            <a:round/>
            <a:headEnd len="med" w="med" type="none"/>
            <a:tailEnd len="med" w="med" type="triangle"/>
          </a:ln>
        </p:spPr>
      </p:cxnSp>
      <p:cxnSp>
        <p:nvCxnSpPr>
          <p:cNvPr id="704" name="Google Shape;704;p53"/>
          <p:cNvCxnSpPr/>
          <p:nvPr/>
        </p:nvCxnSpPr>
        <p:spPr>
          <a:xfrm>
            <a:off x="4474550" y="1821025"/>
            <a:ext cx="1516500" cy="312300"/>
          </a:xfrm>
          <a:prstGeom prst="straightConnector1">
            <a:avLst/>
          </a:prstGeom>
          <a:noFill/>
          <a:ln cap="flat" cmpd="sng" w="9525">
            <a:solidFill>
              <a:schemeClr val="dk2"/>
            </a:solidFill>
            <a:prstDash val="solid"/>
            <a:round/>
            <a:headEnd len="med" w="med" type="none"/>
            <a:tailEnd len="med" w="med" type="triangle"/>
          </a:ln>
        </p:spPr>
      </p:cxnSp>
      <p:cxnSp>
        <p:nvCxnSpPr>
          <p:cNvPr id="705" name="Google Shape;705;p53"/>
          <p:cNvCxnSpPr/>
          <p:nvPr/>
        </p:nvCxnSpPr>
        <p:spPr>
          <a:xfrm flipH="1" rot="10800000">
            <a:off x="4469700" y="2556950"/>
            <a:ext cx="1551000" cy="12636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706" name="Google Shape;706;p53"/>
          <p:cNvGraphicFramePr/>
          <p:nvPr/>
        </p:nvGraphicFramePr>
        <p:xfrm>
          <a:off x="6860400" y="841635"/>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 - 3x Erasures</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1155CC"/>
                          </a:highlight>
                        </a:rPr>
                        <a:t>0</a:t>
                      </a:r>
                      <a:r>
                        <a:rPr lang="en">
                          <a:solidFill>
                            <a:srgbClr val="FFFFFF"/>
                          </a:solidFill>
                        </a:rPr>
                        <a:t>_</a:t>
                      </a:r>
                      <a:r>
                        <a:rPr lang="en">
                          <a:solidFill>
                            <a:srgbClr val="FFFFFF"/>
                          </a:solidFill>
                          <a:highlight>
                            <a:srgbClr val="1155CC"/>
                          </a:highlight>
                        </a:rPr>
                        <a:t>01</a:t>
                      </a:r>
                      <a:r>
                        <a:rPr lang="en">
                          <a:solidFill>
                            <a:srgbClr val="FFFFFF"/>
                          </a:solidFill>
                        </a:rPr>
                        <a:t>__</a:t>
                      </a:r>
                      <a:r>
                        <a:rPr lang="en">
                          <a:solidFill>
                            <a:srgbClr val="FFFFFF"/>
                          </a:solidFill>
                          <a:highlight>
                            <a:srgbClr val="1155CC"/>
                          </a:highlight>
                        </a:rPr>
                        <a:t>1</a:t>
                      </a:r>
                      <a:endParaRPr>
                        <a:highlight>
                          <a:srgbClr val="1155CC"/>
                        </a:highlight>
                      </a:endParaRPr>
                    </a:p>
                  </a:txBody>
                  <a:tcPr marT="91425" marB="91425" marR="91425" marL="91425"/>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5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(7,4) Coding - d=4</a:t>
            </a:r>
            <a:endParaRPr/>
          </a:p>
        </p:txBody>
      </p:sp>
      <p:graphicFrame>
        <p:nvGraphicFramePr>
          <p:cNvPr id="712" name="Google Shape;712;p54"/>
          <p:cNvGraphicFramePr/>
          <p:nvPr/>
        </p:nvGraphicFramePr>
        <p:xfrm>
          <a:off x="1316325" y="2025160"/>
          <a:ext cx="3000000" cy="3000000"/>
        </p:xfrm>
        <a:graphic>
          <a:graphicData uri="http://schemas.openxmlformats.org/drawingml/2006/table">
            <a:tbl>
              <a:tblPr>
                <a:noFill/>
                <a:tableStyleId>{1072CF12-D6C4-4AEE-8197-C99BCB22DA97}</a:tableStyleId>
              </a:tblPr>
              <a:tblGrid>
                <a:gridCol w="643375"/>
              </a:tblGrid>
              <a:tr h="432650">
                <a:tc>
                  <a:txBody>
                    <a:bodyPr/>
                    <a:lstStyle/>
                    <a:p>
                      <a:pPr indent="0" lvl="0" marL="0" rtl="0" algn="l">
                        <a:spcBef>
                          <a:spcPts val="0"/>
                        </a:spcBef>
                        <a:spcAft>
                          <a:spcPts val="0"/>
                        </a:spcAft>
                        <a:buNone/>
                      </a:pPr>
                      <a:r>
                        <a:rPr lang="en">
                          <a:solidFill>
                            <a:srgbClr val="FFFFFF"/>
                          </a:solidFill>
                          <a:highlight>
                            <a:srgbClr val="B45F06"/>
                          </a:highlight>
                        </a:rPr>
                        <a:t>0000</a:t>
                      </a:r>
                      <a:endParaRPr>
                        <a:solidFill>
                          <a:srgbClr val="FFFFFF"/>
                        </a:solidFill>
                        <a:highlight>
                          <a:srgbClr val="B45F06"/>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highlight>
                            <a:srgbClr val="B45F06"/>
                          </a:highlight>
                        </a:rPr>
                        <a:t>0001</a:t>
                      </a:r>
                      <a:endParaRPr>
                        <a:highlight>
                          <a:srgbClr val="B45F06"/>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0011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713" name="Google Shape;713;p54"/>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714" name="Google Shape;714;p54"/>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715" name="Google Shape;715;p54"/>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716" name="Google Shape;716;p54"/>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891075"/>
              </a:tblGrid>
              <a:tr h="382700">
                <a:tc>
                  <a:txBody>
                    <a:bodyPr/>
                    <a:lstStyle/>
                    <a:p>
                      <a:pPr indent="0" lvl="0" marL="0" rtl="0" algn="l">
                        <a:spcBef>
                          <a:spcPts val="0"/>
                        </a:spcBef>
                        <a:spcAft>
                          <a:spcPts val="0"/>
                        </a:spcAft>
                        <a:buNone/>
                      </a:pPr>
                      <a:r>
                        <a:rPr lang="en">
                          <a:solidFill>
                            <a:srgbClr val="FFFFFF"/>
                          </a:solidFill>
                          <a:highlight>
                            <a:srgbClr val="B45F06"/>
                          </a:highlight>
                        </a:rPr>
                        <a:t>0000000</a:t>
                      </a:r>
                      <a:endParaRPr>
                        <a:solidFill>
                          <a:srgbClr val="FFFFFF"/>
                        </a:solidFill>
                        <a:highlight>
                          <a:srgbClr val="B45F06"/>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45F06"/>
                          </a:highlight>
                        </a:rPr>
                        <a:t>0000001</a:t>
                      </a:r>
                      <a:endParaRPr>
                        <a:solidFill>
                          <a:srgbClr val="FFFFFF"/>
                        </a:solidFill>
                        <a:highlight>
                          <a:srgbClr val="B45F06"/>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0000011</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0000101</a:t>
                      </a:r>
                      <a:endParaRPr>
                        <a:solidFill>
                          <a:srgbClr val="FFFFFF"/>
                        </a:solidFill>
                        <a:highlight>
                          <a:srgbClr val="38761D"/>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0000111</a:t>
                      </a:r>
                      <a:endParaRPr>
                        <a:solidFill>
                          <a:srgbClr val="FFFFFF"/>
                        </a:solidFill>
                        <a:highlight>
                          <a:srgbClr val="BF9000"/>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B45F06"/>
                          </a:highlight>
                        </a:rPr>
                        <a:t>0001111</a:t>
                      </a:r>
                      <a:endParaRPr>
                        <a:solidFill>
                          <a:srgbClr val="FFFFFF"/>
                        </a:solidFill>
                        <a:highlight>
                          <a:srgbClr val="B45F06"/>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0001110</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717" name="Google Shape;717;p54"/>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718" name="Google Shape;718;p54"/>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923625"/>
              </a:tblGrid>
              <a:tr h="382700">
                <a:tc>
                  <a:txBody>
                    <a:bodyPr/>
                    <a:lstStyle/>
                    <a:p>
                      <a:pPr indent="0" lvl="0" marL="0" rtl="0" algn="l">
                        <a:spcBef>
                          <a:spcPts val="0"/>
                        </a:spcBef>
                        <a:spcAft>
                          <a:spcPts val="0"/>
                        </a:spcAft>
                        <a:buNone/>
                      </a:pPr>
                      <a:r>
                        <a:rPr lang="en">
                          <a:solidFill>
                            <a:srgbClr val="FFFFFF"/>
                          </a:solidFill>
                          <a:highlight>
                            <a:srgbClr val="B45F06"/>
                          </a:highlight>
                        </a:rPr>
                        <a:t>0000000</a:t>
                      </a:r>
                      <a:endParaRPr>
                        <a:solidFill>
                          <a:srgbClr val="FFFFFF"/>
                        </a:solidFill>
                        <a:highlight>
                          <a:srgbClr val="B45F06"/>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45F06"/>
                          </a:highlight>
                        </a:rPr>
                        <a:t>0001111</a:t>
                      </a:r>
                      <a:endParaRPr>
                        <a:solidFill>
                          <a:srgbClr val="FFFFFF"/>
                        </a:solidFill>
                        <a:highlight>
                          <a:srgbClr val="B45F06"/>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0011001</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0010110</a:t>
                      </a:r>
                      <a:endParaRPr/>
                    </a:p>
                  </a:txBody>
                  <a:tcPr marT="91425" marB="91425" marR="91425" marL="91425"/>
                </a:tc>
              </a:tr>
            </a:tbl>
          </a:graphicData>
        </a:graphic>
      </p:graphicFrame>
      <p:cxnSp>
        <p:nvCxnSpPr>
          <p:cNvPr id="719" name="Google Shape;719;p54"/>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720" name="Google Shape;720;p54"/>
          <p:cNvCxnSpPr/>
          <p:nvPr/>
        </p:nvCxnSpPr>
        <p:spPr>
          <a:xfrm>
            <a:off x="1962250" y="3077175"/>
            <a:ext cx="1612800" cy="1583100"/>
          </a:xfrm>
          <a:prstGeom prst="straightConnector1">
            <a:avLst/>
          </a:prstGeom>
          <a:noFill/>
          <a:ln cap="flat" cmpd="sng" w="9525">
            <a:solidFill>
              <a:schemeClr val="dk2"/>
            </a:solidFill>
            <a:prstDash val="solid"/>
            <a:round/>
            <a:headEnd len="med" w="med" type="none"/>
            <a:tailEnd len="med" w="med" type="triangle"/>
          </a:ln>
        </p:spPr>
      </p:cxnSp>
      <p:cxnSp>
        <p:nvCxnSpPr>
          <p:cNvPr id="721" name="Google Shape;721;p54"/>
          <p:cNvCxnSpPr/>
          <p:nvPr/>
        </p:nvCxnSpPr>
        <p:spPr>
          <a:xfrm>
            <a:off x="1977125" y="2683250"/>
            <a:ext cx="1583100" cy="1137300"/>
          </a:xfrm>
          <a:prstGeom prst="straightConnector1">
            <a:avLst/>
          </a:prstGeom>
          <a:noFill/>
          <a:ln cap="flat" cmpd="sng" w="9525">
            <a:solidFill>
              <a:schemeClr val="dk2"/>
            </a:solidFill>
            <a:prstDash val="solid"/>
            <a:round/>
            <a:headEnd len="med" w="med" type="none"/>
            <a:tailEnd len="med" w="med" type="triangle"/>
          </a:ln>
        </p:spPr>
      </p:cxnSp>
      <p:cxnSp>
        <p:nvCxnSpPr>
          <p:cNvPr id="722" name="Google Shape;722;p54"/>
          <p:cNvCxnSpPr/>
          <p:nvPr/>
        </p:nvCxnSpPr>
        <p:spPr>
          <a:xfrm>
            <a:off x="4474550" y="1821025"/>
            <a:ext cx="1516500" cy="312300"/>
          </a:xfrm>
          <a:prstGeom prst="straightConnector1">
            <a:avLst/>
          </a:prstGeom>
          <a:noFill/>
          <a:ln cap="flat" cmpd="sng" w="9525">
            <a:solidFill>
              <a:schemeClr val="dk2"/>
            </a:solidFill>
            <a:prstDash val="solid"/>
            <a:round/>
            <a:headEnd len="med" w="med" type="none"/>
            <a:tailEnd len="med" w="med" type="triangle"/>
          </a:ln>
        </p:spPr>
      </p:cxnSp>
      <p:cxnSp>
        <p:nvCxnSpPr>
          <p:cNvPr id="723" name="Google Shape;723;p54"/>
          <p:cNvCxnSpPr/>
          <p:nvPr/>
        </p:nvCxnSpPr>
        <p:spPr>
          <a:xfrm flipH="1" rot="10800000">
            <a:off x="4469700" y="2556950"/>
            <a:ext cx="1551000" cy="12636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724" name="Google Shape;724;p54"/>
          <p:cNvGraphicFramePr/>
          <p:nvPr/>
        </p:nvGraphicFramePr>
        <p:xfrm>
          <a:off x="6860400" y="841635"/>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 - Double Error</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38761D"/>
                          </a:highlight>
                        </a:rPr>
                        <a:t>0000101</a:t>
                      </a:r>
                      <a:endParaRPr>
                        <a:highlight>
                          <a:srgbClr val="38761D"/>
                        </a:highlight>
                      </a:endParaRPr>
                    </a:p>
                  </a:txBody>
                  <a:tcPr marT="91425" marB="91425" marR="91425" marL="91425"/>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5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Codewords and Hamming Distance</a:t>
            </a:r>
            <a:endParaRPr/>
          </a:p>
        </p:txBody>
      </p:sp>
      <p:sp>
        <p:nvSpPr>
          <p:cNvPr id="730" name="Google Shape;730;p55"/>
          <p:cNvSpPr txBox="1"/>
          <p:nvPr>
            <p:ph idx="1" type="body"/>
          </p:nvPr>
        </p:nvSpPr>
        <p:spPr>
          <a:xfrm>
            <a:off x="1297500" y="1567550"/>
            <a:ext cx="7038900" cy="32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care about minimum Hamming distance, d?</a:t>
            </a:r>
            <a:endParaRPr/>
          </a:p>
          <a:p>
            <a:pPr indent="0" lvl="0" marL="0" rtl="0" algn="l">
              <a:spcBef>
                <a:spcPts val="1600"/>
              </a:spcBef>
              <a:spcAft>
                <a:spcPts val="0"/>
              </a:spcAft>
              <a:buNone/>
            </a:pPr>
            <a:r>
              <a:rPr lang="en"/>
              <a:t>When d for a set is (such as the range):</a:t>
            </a:r>
            <a:endParaRPr/>
          </a:p>
          <a:p>
            <a:pPr indent="-311150" lvl="0" marL="457200" rtl="0" algn="l">
              <a:spcBef>
                <a:spcPts val="1600"/>
              </a:spcBef>
              <a:spcAft>
                <a:spcPts val="0"/>
              </a:spcAft>
              <a:buSzPts val="1300"/>
              <a:buChar char="●"/>
            </a:pPr>
            <a:r>
              <a:rPr lang="en"/>
              <a:t>d = 1, A single error is </a:t>
            </a:r>
            <a:r>
              <a:rPr i="1" lang="en"/>
              <a:t>undetectable</a:t>
            </a:r>
            <a:r>
              <a:rPr lang="en"/>
              <a:t>, a single erasure is </a:t>
            </a:r>
            <a:r>
              <a:rPr i="1" lang="en"/>
              <a:t>uncorrectable</a:t>
            </a:r>
            <a:endParaRPr/>
          </a:p>
          <a:p>
            <a:pPr indent="-311150" lvl="0" marL="457200" rtl="0" algn="l">
              <a:spcBef>
                <a:spcPts val="0"/>
              </a:spcBef>
              <a:spcAft>
                <a:spcPts val="0"/>
              </a:spcAft>
              <a:buSzPts val="1300"/>
              <a:buChar char="●"/>
            </a:pPr>
            <a:r>
              <a:rPr lang="en"/>
              <a:t>d = 2, A single error is </a:t>
            </a:r>
            <a:r>
              <a:rPr i="1" lang="en"/>
              <a:t>detectable</a:t>
            </a:r>
            <a:r>
              <a:rPr lang="en"/>
              <a:t>, but not </a:t>
            </a:r>
            <a:r>
              <a:rPr i="1" lang="en"/>
              <a:t>correctable</a:t>
            </a:r>
            <a:r>
              <a:rPr lang="en"/>
              <a:t>. A single erasure is </a:t>
            </a:r>
            <a:r>
              <a:rPr i="1" lang="en"/>
              <a:t>correctable</a:t>
            </a:r>
            <a:endParaRPr/>
          </a:p>
          <a:p>
            <a:pPr indent="-311150" lvl="0" marL="457200" rtl="0" algn="l">
              <a:spcBef>
                <a:spcPts val="0"/>
              </a:spcBef>
              <a:spcAft>
                <a:spcPts val="0"/>
              </a:spcAft>
              <a:buSzPts val="1300"/>
              <a:buChar char="●"/>
            </a:pPr>
            <a:r>
              <a:rPr lang="en"/>
              <a:t>d = 3, Two errors are </a:t>
            </a:r>
            <a:r>
              <a:rPr i="1" lang="en"/>
              <a:t>detectable</a:t>
            </a:r>
            <a:r>
              <a:rPr lang="en"/>
              <a:t>, one is </a:t>
            </a:r>
            <a:r>
              <a:rPr i="1" lang="en"/>
              <a:t>correctable</a:t>
            </a:r>
            <a:r>
              <a:rPr lang="en"/>
              <a:t>. Two erasures are </a:t>
            </a:r>
            <a:r>
              <a:rPr i="1" lang="en"/>
              <a:t>correctable</a:t>
            </a:r>
            <a:endParaRPr i="1"/>
          </a:p>
          <a:p>
            <a:pPr indent="-311150" lvl="0" marL="457200" rtl="0" algn="l">
              <a:spcBef>
                <a:spcPts val="0"/>
              </a:spcBef>
              <a:spcAft>
                <a:spcPts val="0"/>
              </a:spcAft>
              <a:buSzPts val="1300"/>
              <a:buChar char="●"/>
            </a:pPr>
            <a:r>
              <a:rPr lang="en"/>
              <a:t>d = 4, Three errors are </a:t>
            </a:r>
            <a:r>
              <a:rPr i="1" lang="en"/>
              <a:t>detectable</a:t>
            </a:r>
            <a:r>
              <a:rPr lang="en"/>
              <a:t>, one error is </a:t>
            </a:r>
            <a:r>
              <a:rPr i="1" lang="en"/>
              <a:t>correctable</a:t>
            </a:r>
            <a:r>
              <a:rPr lang="en"/>
              <a:t>. Three erasures are </a:t>
            </a:r>
            <a:r>
              <a:rPr i="1" lang="en"/>
              <a:t>correctable</a:t>
            </a:r>
            <a:endParaRPr i="1"/>
          </a:p>
          <a:p>
            <a:pPr indent="-311150" lvl="0" marL="457200" rtl="0" algn="l">
              <a:spcBef>
                <a:spcPts val="0"/>
              </a:spcBef>
              <a:spcAft>
                <a:spcPts val="0"/>
              </a:spcAft>
              <a:buSzPts val="1300"/>
              <a:buChar char="●"/>
            </a:pPr>
            <a:r>
              <a:rPr lang="en"/>
              <a:t>d = 5, Four errors are </a:t>
            </a:r>
            <a:r>
              <a:rPr i="1" lang="en"/>
              <a:t>detectable</a:t>
            </a:r>
            <a:r>
              <a:rPr lang="en"/>
              <a:t>, two errors are </a:t>
            </a:r>
            <a:r>
              <a:rPr i="1" lang="en"/>
              <a:t>correctable</a:t>
            </a:r>
            <a:r>
              <a:rPr lang="en"/>
              <a:t>. Four erasures are </a:t>
            </a:r>
            <a:r>
              <a:rPr i="1" lang="en"/>
              <a:t>correctable</a:t>
            </a:r>
            <a:endParaRPr i="1"/>
          </a:p>
          <a:p>
            <a:pPr indent="-311150" lvl="0" marL="457200" rtl="0" algn="l">
              <a:spcBef>
                <a:spcPts val="0"/>
              </a:spcBef>
              <a:spcAft>
                <a:spcPts val="0"/>
              </a:spcAft>
              <a:buSzPts val="1300"/>
              <a:buChar char="●"/>
            </a:pPr>
            <a:r>
              <a:rPr lang="en"/>
              <a:t>...</a:t>
            </a:r>
            <a:endParaRPr/>
          </a:p>
          <a:p>
            <a:pPr indent="-311150" lvl="0" marL="457200" rtl="0" algn="l">
              <a:spcBef>
                <a:spcPts val="0"/>
              </a:spcBef>
              <a:spcAft>
                <a:spcPts val="0"/>
              </a:spcAft>
              <a:buSzPts val="1300"/>
              <a:buChar char="●"/>
            </a:pPr>
            <a:r>
              <a:rPr lang="en"/>
              <a:t>In general:</a:t>
            </a:r>
            <a:endParaRPr/>
          </a:p>
          <a:p>
            <a:pPr indent="-298450" lvl="1" marL="914400" rtl="0" algn="l">
              <a:spcBef>
                <a:spcPts val="0"/>
              </a:spcBef>
              <a:spcAft>
                <a:spcPts val="0"/>
              </a:spcAft>
              <a:buSzPts val="1100"/>
              <a:buChar char="○"/>
            </a:pPr>
            <a:r>
              <a:rPr lang="en"/>
              <a:t>d-1 errors are </a:t>
            </a:r>
            <a:r>
              <a:rPr i="1" lang="en"/>
              <a:t>detectable</a:t>
            </a:r>
            <a:endParaRPr i="1"/>
          </a:p>
          <a:p>
            <a:pPr indent="-298450" lvl="1" marL="914400" rtl="0" algn="l">
              <a:spcBef>
                <a:spcPts val="0"/>
              </a:spcBef>
              <a:spcAft>
                <a:spcPts val="0"/>
              </a:spcAft>
              <a:buSzPts val="1100"/>
              <a:buChar char="○"/>
            </a:pPr>
            <a:r>
              <a:rPr lang="en"/>
              <a:t>d-1 erasures are </a:t>
            </a:r>
            <a:r>
              <a:rPr i="1" lang="en"/>
              <a:t>correctable</a:t>
            </a:r>
            <a:endParaRPr i="1"/>
          </a:p>
          <a:p>
            <a:pPr indent="-298450" lvl="1" marL="914400" rtl="0" algn="l">
              <a:spcBef>
                <a:spcPts val="0"/>
              </a:spcBef>
              <a:spcAft>
                <a:spcPts val="0"/>
              </a:spcAft>
              <a:buSzPts val="1100"/>
              <a:buChar char="○"/>
            </a:pPr>
            <a:r>
              <a:rPr lang="en"/>
              <a:t>⌊(d-1)/2⌋ errors are </a:t>
            </a:r>
            <a:r>
              <a:rPr i="1" lang="en"/>
              <a:t>correctable</a:t>
            </a:r>
            <a:endParaRPr i="1"/>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5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Hamming (7,4) Coding - d=4</a:t>
            </a:r>
            <a:endParaRPr/>
          </a:p>
        </p:txBody>
      </p:sp>
      <p:graphicFrame>
        <p:nvGraphicFramePr>
          <p:cNvPr id="736" name="Google Shape;736;p56"/>
          <p:cNvGraphicFramePr/>
          <p:nvPr/>
        </p:nvGraphicFramePr>
        <p:xfrm>
          <a:off x="1316325" y="2025160"/>
          <a:ext cx="3000000" cy="3000000"/>
        </p:xfrm>
        <a:graphic>
          <a:graphicData uri="http://schemas.openxmlformats.org/drawingml/2006/table">
            <a:tbl>
              <a:tblPr>
                <a:noFill/>
                <a:tableStyleId>{1072CF12-D6C4-4AEE-8197-C99BCB22DA97}</a:tableStyleId>
              </a:tblPr>
              <a:tblGrid>
                <a:gridCol w="643375"/>
              </a:tblGrid>
              <a:tr h="432650">
                <a:tc>
                  <a:txBody>
                    <a:bodyPr/>
                    <a:lstStyle/>
                    <a:p>
                      <a:pPr indent="0" lvl="0" marL="0" rtl="0" algn="l">
                        <a:spcBef>
                          <a:spcPts val="0"/>
                        </a:spcBef>
                        <a:spcAft>
                          <a:spcPts val="0"/>
                        </a:spcAft>
                        <a:buNone/>
                      </a:pPr>
                      <a:r>
                        <a:rPr lang="en">
                          <a:solidFill>
                            <a:srgbClr val="FFFFFF"/>
                          </a:solidFill>
                        </a:rPr>
                        <a:t>0000</a:t>
                      </a:r>
                      <a:endParaRPr>
                        <a:solidFill>
                          <a:srgbClr val="FFFFFF"/>
                        </a:solidFill>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highlight>
                            <a:srgbClr val="BF9000"/>
                          </a:highlight>
                        </a:rPr>
                        <a:t>0001</a:t>
                      </a:r>
                      <a:endParaRPr>
                        <a:highlight>
                          <a:srgbClr val="BF9000"/>
                        </a:highlight>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0011</a:t>
                      </a:r>
                      <a:endParaRPr/>
                    </a:p>
                  </a:txBody>
                  <a:tcPr marT="91425" marB="91425" marR="91425" marL="91425"/>
                </a:tc>
              </a:tr>
              <a:tr h="416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737" name="Google Shape;737;p56"/>
          <p:cNvSpPr txBox="1"/>
          <p:nvPr/>
        </p:nvSpPr>
        <p:spPr>
          <a:xfrm>
            <a:off x="8161225" y="2162950"/>
            <a:ext cx="4281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738" name="Google Shape;738;p56"/>
          <p:cNvSpPr txBox="1"/>
          <p:nvPr/>
        </p:nvSpPr>
        <p:spPr>
          <a:xfrm>
            <a:off x="1316325" y="1620350"/>
            <a:ext cx="9039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Domain</a:t>
            </a:r>
            <a:endParaRPr>
              <a:solidFill>
                <a:srgbClr val="FFFFFF"/>
              </a:solidFill>
              <a:latin typeface="Lato"/>
              <a:ea typeface="Lato"/>
              <a:cs typeface="Lato"/>
              <a:sym typeface="Lato"/>
            </a:endParaRPr>
          </a:p>
        </p:txBody>
      </p:sp>
      <p:sp>
        <p:nvSpPr>
          <p:cNvPr id="739" name="Google Shape;739;p56"/>
          <p:cNvSpPr txBox="1"/>
          <p:nvPr/>
        </p:nvSpPr>
        <p:spPr>
          <a:xfrm>
            <a:off x="3251638" y="13078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Co-Domain</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740" name="Google Shape;740;p56"/>
          <p:cNvGraphicFramePr/>
          <p:nvPr/>
        </p:nvGraphicFramePr>
        <p:xfrm>
          <a:off x="3569425" y="1659160"/>
          <a:ext cx="3000000" cy="3000000"/>
        </p:xfrm>
        <a:graphic>
          <a:graphicData uri="http://schemas.openxmlformats.org/drawingml/2006/table">
            <a:tbl>
              <a:tblPr>
                <a:noFill/>
                <a:tableStyleId>{1072CF12-D6C4-4AEE-8197-C99BCB22DA97}</a:tableStyleId>
              </a:tblPr>
              <a:tblGrid>
                <a:gridCol w="891075"/>
              </a:tblGrid>
              <a:tr h="382700">
                <a:tc>
                  <a:txBody>
                    <a:bodyPr/>
                    <a:lstStyle/>
                    <a:p>
                      <a:pPr indent="0" lvl="0" marL="0" rtl="0" algn="l">
                        <a:spcBef>
                          <a:spcPts val="0"/>
                        </a:spcBef>
                        <a:spcAft>
                          <a:spcPts val="0"/>
                        </a:spcAft>
                        <a:buNone/>
                      </a:pPr>
                      <a:r>
                        <a:rPr lang="en">
                          <a:solidFill>
                            <a:srgbClr val="FFFFFF"/>
                          </a:solidFill>
                        </a:rPr>
                        <a:t>0000000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0000001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rPr>
                        <a:t>0000011</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0000101</a:t>
                      </a:r>
                      <a:endParaRPr>
                        <a:solidFill>
                          <a:srgbClr val="FFFFFF"/>
                        </a:solidFill>
                        <a:highlight>
                          <a:srgbClr val="BF9000"/>
                        </a:highlight>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38761D"/>
                          </a:highlight>
                        </a:rPr>
                        <a:t>0000111</a:t>
                      </a:r>
                      <a:endParaRPr>
                        <a:solidFill>
                          <a:srgbClr val="FFFFFF"/>
                        </a:solidFill>
                        <a:highlight>
                          <a:srgbClr val="38761D"/>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highlight>
                            <a:srgbClr val="BF9000"/>
                          </a:highlight>
                        </a:rPr>
                        <a:t>0001111</a:t>
                      </a:r>
                      <a:endParaRPr>
                        <a:solidFill>
                          <a:srgbClr val="FFFFFF"/>
                        </a:solidFill>
                        <a:highlight>
                          <a:srgbClr val="BF9000"/>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0001110</a:t>
                      </a:r>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a:t>
                      </a:r>
                      <a:endParaRPr/>
                    </a:p>
                  </a:txBody>
                  <a:tcPr marT="91425" marB="91425" marR="91425" marL="91425"/>
                </a:tc>
              </a:tr>
            </a:tbl>
          </a:graphicData>
        </a:graphic>
      </p:graphicFrame>
      <p:sp>
        <p:nvSpPr>
          <p:cNvPr id="741" name="Google Shape;741;p56"/>
          <p:cNvSpPr txBox="1"/>
          <p:nvPr/>
        </p:nvSpPr>
        <p:spPr>
          <a:xfrm>
            <a:off x="5685888" y="1620350"/>
            <a:ext cx="11745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Range</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p:txBody>
      </p:sp>
      <p:graphicFrame>
        <p:nvGraphicFramePr>
          <p:cNvPr id="742" name="Google Shape;742;p56"/>
          <p:cNvGraphicFramePr/>
          <p:nvPr/>
        </p:nvGraphicFramePr>
        <p:xfrm>
          <a:off x="6003675" y="1971660"/>
          <a:ext cx="3000000" cy="3000000"/>
        </p:xfrm>
        <a:graphic>
          <a:graphicData uri="http://schemas.openxmlformats.org/drawingml/2006/table">
            <a:tbl>
              <a:tblPr>
                <a:noFill/>
                <a:tableStyleId>{1072CF12-D6C4-4AEE-8197-C99BCB22DA97}</a:tableStyleId>
              </a:tblPr>
              <a:tblGrid>
                <a:gridCol w="923625"/>
              </a:tblGrid>
              <a:tr h="382700">
                <a:tc>
                  <a:txBody>
                    <a:bodyPr/>
                    <a:lstStyle/>
                    <a:p>
                      <a:pPr indent="0" lvl="0" marL="0" rtl="0" algn="l">
                        <a:spcBef>
                          <a:spcPts val="0"/>
                        </a:spcBef>
                        <a:spcAft>
                          <a:spcPts val="0"/>
                        </a:spcAft>
                        <a:buNone/>
                      </a:pPr>
                      <a:r>
                        <a:rPr lang="en">
                          <a:solidFill>
                            <a:srgbClr val="FFFFFF"/>
                          </a:solidFill>
                        </a:rPr>
                        <a:t>0000000</a:t>
                      </a:r>
                      <a:endParaRPr>
                        <a:solidFill>
                          <a:srgbClr val="FFFFFF"/>
                        </a:solidFill>
                      </a:endParaRPr>
                    </a:p>
                  </a:txBody>
                  <a:tcPr marT="91425" marB="91425" marR="91425" marL="91425"/>
                </a:tc>
              </a:tr>
              <a:tr h="382700">
                <a:tc>
                  <a:txBody>
                    <a:bodyPr/>
                    <a:lstStyle/>
                    <a:p>
                      <a:pPr indent="0" lvl="0" marL="0" rtl="0" algn="l">
                        <a:spcBef>
                          <a:spcPts val="0"/>
                        </a:spcBef>
                        <a:spcAft>
                          <a:spcPts val="0"/>
                        </a:spcAft>
                        <a:buNone/>
                      </a:pPr>
                      <a:r>
                        <a:rPr lang="en">
                          <a:solidFill>
                            <a:srgbClr val="FFFFFF"/>
                          </a:solidFill>
                          <a:highlight>
                            <a:srgbClr val="BF9000"/>
                          </a:highlight>
                        </a:rPr>
                        <a:t>0001111</a:t>
                      </a:r>
                      <a:endParaRPr>
                        <a:solidFill>
                          <a:srgbClr val="FFFFFF"/>
                        </a:solidFill>
                        <a:highlight>
                          <a:srgbClr val="BF9000"/>
                        </a:highlight>
                      </a:endParaRPr>
                    </a:p>
                  </a:txBody>
                  <a:tcPr marT="91425" marB="91425" marR="91425" marL="91425"/>
                </a:tc>
              </a:tr>
              <a:tr h="368000">
                <a:tc>
                  <a:txBody>
                    <a:bodyPr/>
                    <a:lstStyle/>
                    <a:p>
                      <a:pPr indent="0" lvl="0" marL="0" rtl="0" algn="l">
                        <a:spcBef>
                          <a:spcPts val="0"/>
                        </a:spcBef>
                        <a:spcAft>
                          <a:spcPts val="0"/>
                        </a:spcAft>
                        <a:buNone/>
                      </a:pPr>
                      <a:r>
                        <a:rPr lang="en">
                          <a:solidFill>
                            <a:srgbClr val="FFFFFF"/>
                          </a:solidFill>
                        </a:rPr>
                        <a:t>0011001</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0010110</a:t>
                      </a:r>
                      <a:endParaRPr/>
                    </a:p>
                  </a:txBody>
                  <a:tcPr marT="91425" marB="91425" marR="91425" marL="91425"/>
                </a:tc>
              </a:tr>
              <a:tr h="79900">
                <a:tc>
                  <a:txBody>
                    <a:bodyPr/>
                    <a:lstStyle/>
                    <a:p>
                      <a:pPr indent="0" lvl="0" marL="0" rtl="0" algn="l">
                        <a:spcBef>
                          <a:spcPts val="0"/>
                        </a:spcBef>
                        <a:spcAft>
                          <a:spcPts val="0"/>
                        </a:spcAft>
                        <a:buNone/>
                      </a:pPr>
                      <a:r>
                        <a:rPr lang="en">
                          <a:solidFill>
                            <a:srgbClr val="FFFFFF"/>
                          </a:solidFill>
                        </a:rPr>
                        <a:t>...</a:t>
                      </a:r>
                      <a:endParaRPr>
                        <a:solidFill>
                          <a:srgbClr val="FFFFFF"/>
                        </a:solidFill>
                      </a:endParaRPr>
                    </a:p>
                  </a:txBody>
                  <a:tcPr marT="91425" marB="91425" marR="91425" marL="91425"/>
                </a:tc>
              </a:tr>
            </a:tbl>
          </a:graphicData>
        </a:graphic>
      </p:graphicFrame>
      <p:cxnSp>
        <p:nvCxnSpPr>
          <p:cNvPr id="743" name="Google Shape;743;p56"/>
          <p:cNvCxnSpPr/>
          <p:nvPr/>
        </p:nvCxnSpPr>
        <p:spPr>
          <a:xfrm flipH="1" rot="10800000">
            <a:off x="1939950" y="1835975"/>
            <a:ext cx="1620300" cy="423600"/>
          </a:xfrm>
          <a:prstGeom prst="straightConnector1">
            <a:avLst/>
          </a:prstGeom>
          <a:noFill/>
          <a:ln cap="flat" cmpd="sng" w="9525">
            <a:solidFill>
              <a:schemeClr val="dk2"/>
            </a:solidFill>
            <a:prstDash val="solid"/>
            <a:round/>
            <a:headEnd len="med" w="med" type="none"/>
            <a:tailEnd len="med" w="med" type="triangle"/>
          </a:ln>
        </p:spPr>
      </p:cxnSp>
      <p:cxnSp>
        <p:nvCxnSpPr>
          <p:cNvPr id="744" name="Google Shape;744;p56"/>
          <p:cNvCxnSpPr/>
          <p:nvPr/>
        </p:nvCxnSpPr>
        <p:spPr>
          <a:xfrm>
            <a:off x="1962250" y="3077175"/>
            <a:ext cx="1612800" cy="1583100"/>
          </a:xfrm>
          <a:prstGeom prst="straightConnector1">
            <a:avLst/>
          </a:prstGeom>
          <a:noFill/>
          <a:ln cap="flat" cmpd="sng" w="9525">
            <a:solidFill>
              <a:schemeClr val="dk2"/>
            </a:solidFill>
            <a:prstDash val="solid"/>
            <a:round/>
            <a:headEnd len="med" w="med" type="none"/>
            <a:tailEnd len="med" w="med" type="triangle"/>
          </a:ln>
        </p:spPr>
      </p:cxnSp>
      <p:cxnSp>
        <p:nvCxnSpPr>
          <p:cNvPr id="745" name="Google Shape;745;p56"/>
          <p:cNvCxnSpPr/>
          <p:nvPr/>
        </p:nvCxnSpPr>
        <p:spPr>
          <a:xfrm>
            <a:off x="1977125" y="2683250"/>
            <a:ext cx="1583100" cy="1137300"/>
          </a:xfrm>
          <a:prstGeom prst="straightConnector1">
            <a:avLst/>
          </a:prstGeom>
          <a:noFill/>
          <a:ln cap="flat" cmpd="sng" w="9525">
            <a:solidFill>
              <a:schemeClr val="dk2"/>
            </a:solidFill>
            <a:prstDash val="solid"/>
            <a:round/>
            <a:headEnd len="med" w="med" type="none"/>
            <a:tailEnd len="med" w="med" type="triangle"/>
          </a:ln>
        </p:spPr>
      </p:cxnSp>
      <p:cxnSp>
        <p:nvCxnSpPr>
          <p:cNvPr id="746" name="Google Shape;746;p56"/>
          <p:cNvCxnSpPr/>
          <p:nvPr/>
        </p:nvCxnSpPr>
        <p:spPr>
          <a:xfrm>
            <a:off x="4474550" y="1821025"/>
            <a:ext cx="1516500" cy="312300"/>
          </a:xfrm>
          <a:prstGeom prst="straightConnector1">
            <a:avLst/>
          </a:prstGeom>
          <a:noFill/>
          <a:ln cap="flat" cmpd="sng" w="9525">
            <a:solidFill>
              <a:schemeClr val="dk2"/>
            </a:solidFill>
            <a:prstDash val="solid"/>
            <a:round/>
            <a:headEnd len="med" w="med" type="none"/>
            <a:tailEnd len="med" w="med" type="triangle"/>
          </a:ln>
        </p:spPr>
      </p:cxnSp>
      <p:cxnSp>
        <p:nvCxnSpPr>
          <p:cNvPr id="747" name="Google Shape;747;p56"/>
          <p:cNvCxnSpPr/>
          <p:nvPr/>
        </p:nvCxnSpPr>
        <p:spPr>
          <a:xfrm flipH="1" rot="10800000">
            <a:off x="4469700" y="2556950"/>
            <a:ext cx="1551000" cy="12636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748" name="Google Shape;748;p56"/>
          <p:cNvGraphicFramePr/>
          <p:nvPr/>
        </p:nvGraphicFramePr>
        <p:xfrm>
          <a:off x="6860400" y="841635"/>
          <a:ext cx="3000000" cy="3000000"/>
        </p:xfrm>
        <a:graphic>
          <a:graphicData uri="http://schemas.openxmlformats.org/drawingml/2006/table">
            <a:tbl>
              <a:tblPr>
                <a:noFill/>
                <a:tableStyleId>{1072CF12-D6C4-4AEE-8197-C99BCB22DA97}</a:tableStyleId>
              </a:tblPr>
              <a:tblGrid>
                <a:gridCol w="1352850"/>
              </a:tblGrid>
              <a:tr h="71875">
                <a:tc>
                  <a:txBody>
                    <a:bodyPr/>
                    <a:lstStyle/>
                    <a:p>
                      <a:pPr indent="0" lvl="0" marL="0" rtl="0" algn="l">
                        <a:spcBef>
                          <a:spcPts val="0"/>
                        </a:spcBef>
                        <a:spcAft>
                          <a:spcPts val="0"/>
                        </a:spcAft>
                        <a:buNone/>
                      </a:pPr>
                      <a:r>
                        <a:rPr b="1" lang="en">
                          <a:solidFill>
                            <a:srgbClr val="FFFFFF"/>
                          </a:solidFill>
                        </a:rPr>
                        <a:t>Received Codeword - Single Error</a:t>
                      </a:r>
                      <a:endParaRPr b="1">
                        <a:solidFill>
                          <a:srgbClr val="FFFFFF"/>
                        </a:solidFill>
                      </a:endParaRPr>
                    </a:p>
                  </a:txBody>
                  <a:tcPr marT="91425" marB="91425" marR="91425" marL="91425"/>
                </a:tc>
              </a:tr>
              <a:tr h="71875">
                <a:tc>
                  <a:txBody>
                    <a:bodyPr/>
                    <a:lstStyle/>
                    <a:p>
                      <a:pPr indent="0" lvl="0" marL="0" rtl="0" algn="ctr">
                        <a:spcBef>
                          <a:spcPts val="0"/>
                        </a:spcBef>
                        <a:spcAft>
                          <a:spcPts val="0"/>
                        </a:spcAft>
                        <a:buNone/>
                      </a:pPr>
                      <a:r>
                        <a:rPr lang="en">
                          <a:solidFill>
                            <a:srgbClr val="FFFFFF"/>
                          </a:solidFill>
                          <a:highlight>
                            <a:srgbClr val="38761D"/>
                          </a:highlight>
                        </a:rPr>
                        <a:t>0000111</a:t>
                      </a:r>
                      <a:endParaRPr>
                        <a:highlight>
                          <a:srgbClr val="38761D"/>
                        </a:highlight>
                      </a:endParaRPr>
                    </a:p>
                  </a:txBody>
                  <a:tcPr marT="91425" marB="91425" marR="91425" marL="9142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5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Optimal Codes</a:t>
            </a:r>
            <a:endParaRPr/>
          </a:p>
        </p:txBody>
      </p:sp>
      <p:sp>
        <p:nvSpPr>
          <p:cNvPr id="754" name="Google Shape;754;p5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Great! So we know we can use the minimal Hamming distance between codewords in the range to predict how many errors/erasures we can detect and correct.</a:t>
            </a:r>
            <a:endParaRPr/>
          </a:p>
          <a:p>
            <a:pPr indent="0" lvl="0" marL="0" rtl="0" algn="l">
              <a:spcBef>
                <a:spcPts val="1600"/>
              </a:spcBef>
              <a:spcAft>
                <a:spcPts val="1600"/>
              </a:spcAft>
              <a:buNone/>
            </a:pPr>
            <a:r>
              <a:rPr lang="en"/>
              <a:t>But in general, do codes exist where the minimal distance between codewords in the range is </a:t>
            </a:r>
            <a:r>
              <a:rPr lang="en"/>
              <a:t>maximized</a:t>
            </a:r>
            <a:r>
              <a:rPr lang="en"/>
              <a:t>? That is, are there optimal codes?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5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Singleton Bound</a:t>
            </a:r>
            <a:endParaRPr/>
          </a:p>
        </p:txBody>
      </p:sp>
      <p:sp>
        <p:nvSpPr>
          <p:cNvPr id="760" name="Google Shape;760;p5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coding schemes follow the Singleton bound!</a:t>
            </a:r>
            <a:endParaRPr/>
          </a:p>
          <a:p>
            <a:pPr indent="0" lvl="0" marL="0" rtl="0" algn="l">
              <a:spcBef>
                <a:spcPts val="1600"/>
              </a:spcBef>
              <a:spcAft>
                <a:spcPts val="0"/>
              </a:spcAft>
              <a:buNone/>
            </a:pPr>
            <a:r>
              <a:rPr lang="en"/>
              <a:t>Singleton Bound: k + d ≤ n + 1        equivalently: d ≤ n - k + 1      equivalently: n ≥ </a:t>
            </a:r>
            <a:r>
              <a:rPr lang="en"/>
              <a:t>k + d - 1</a:t>
            </a:r>
            <a:endParaRPr/>
          </a:p>
          <a:p>
            <a:pPr indent="0" lvl="0" marL="0" rtl="0" algn="l">
              <a:spcBef>
                <a:spcPts val="1600"/>
              </a:spcBef>
              <a:spcAft>
                <a:spcPts val="0"/>
              </a:spcAft>
              <a:buNone/>
            </a:pPr>
            <a:r>
              <a:rPr lang="en"/>
              <a:t>k = message length</a:t>
            </a:r>
            <a:br>
              <a:rPr lang="en"/>
            </a:br>
            <a:r>
              <a:rPr lang="en"/>
              <a:t>d = minimum Hamming distance between any 2 codewords</a:t>
            </a:r>
            <a:br>
              <a:rPr lang="en"/>
            </a:br>
            <a:r>
              <a:rPr lang="en"/>
              <a:t>n = codeword length</a:t>
            </a:r>
            <a:endParaRPr/>
          </a:p>
          <a:p>
            <a:pPr indent="0" lvl="0" marL="0" rtl="0" algn="l">
              <a:spcBef>
                <a:spcPts val="1600"/>
              </a:spcBef>
              <a:spcAft>
                <a:spcPts val="0"/>
              </a:spcAft>
              <a:buNone/>
            </a:pPr>
            <a:r>
              <a:rPr lang="en"/>
              <a:t>Implications (in English): </a:t>
            </a:r>
            <a:endParaRPr/>
          </a:p>
          <a:p>
            <a:pPr indent="-311150" lvl="0" marL="457200" rtl="0" algn="l">
              <a:spcBef>
                <a:spcPts val="1600"/>
              </a:spcBef>
              <a:spcAft>
                <a:spcPts val="0"/>
              </a:spcAft>
              <a:buSzPts val="1300"/>
              <a:buChar char="●"/>
            </a:pPr>
            <a:r>
              <a:rPr lang="en"/>
              <a:t>Every codeword differs in at least one position.</a:t>
            </a:r>
            <a:endParaRPr/>
          </a:p>
          <a:p>
            <a:pPr indent="-311150" lvl="0" marL="457200" rtl="0" algn="l">
              <a:spcBef>
                <a:spcPts val="0"/>
              </a:spcBef>
              <a:spcAft>
                <a:spcPts val="0"/>
              </a:spcAft>
              <a:buSzPts val="1300"/>
              <a:buChar char="●"/>
            </a:pPr>
            <a:r>
              <a:rPr lang="en"/>
              <a:t>To increase the distance between codewords by 1, the codeword length needs to be increased by </a:t>
            </a:r>
            <a:r>
              <a:rPr i="1" lang="en"/>
              <a:t>at least</a:t>
            </a:r>
            <a:r>
              <a:rPr lang="en"/>
              <a:t> 1.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5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"Maximum Distance Separable" codes. Codes that map input messages as far apart as possible.</a:t>
            </a:r>
            <a:endParaRPr/>
          </a:p>
          <a:p>
            <a:pPr indent="0" lvl="0" marL="0" rtl="0" algn="l">
              <a:spcBef>
                <a:spcPts val="1600"/>
              </a:spcBef>
              <a:spcAft>
                <a:spcPts val="0"/>
              </a:spcAft>
              <a:buNone/>
            </a:pPr>
            <a:r>
              <a:rPr lang="en"/>
              <a:t>Codes that improve upon the Singleton bound by changing the inequality to an equality.</a:t>
            </a:r>
            <a:endParaRPr/>
          </a:p>
          <a:p>
            <a:pPr indent="0" lvl="0" marL="0" rtl="0" algn="l">
              <a:spcBef>
                <a:spcPts val="1600"/>
              </a:spcBef>
              <a:spcAft>
                <a:spcPts val="0"/>
              </a:spcAft>
              <a:buNone/>
            </a:pPr>
            <a:r>
              <a:rPr lang="en"/>
              <a:t>MDS</a:t>
            </a:r>
            <a:r>
              <a:rPr lang="en"/>
              <a:t> Bound: k + d </a:t>
            </a:r>
            <a:r>
              <a:rPr b="1" lang="en">
                <a:solidFill>
                  <a:srgbClr val="00FF00"/>
                </a:solidFill>
              </a:rPr>
              <a:t>=</a:t>
            </a:r>
            <a:r>
              <a:rPr lang="en"/>
              <a:t> n + 1</a:t>
            </a:r>
            <a:endParaRPr/>
          </a:p>
          <a:p>
            <a:pPr indent="0" lvl="0" marL="0" rtl="0" algn="l">
              <a:spcBef>
                <a:spcPts val="1600"/>
              </a:spcBef>
              <a:spcAft>
                <a:spcPts val="0"/>
              </a:spcAft>
              <a:buNone/>
            </a:pPr>
            <a:r>
              <a:rPr lang="en"/>
              <a:t>Implications in English:</a:t>
            </a:r>
            <a:endParaRPr/>
          </a:p>
          <a:p>
            <a:pPr indent="-311150" lvl="0" marL="457200" rtl="0" algn="l">
              <a:spcBef>
                <a:spcPts val="1600"/>
              </a:spcBef>
              <a:spcAft>
                <a:spcPts val="0"/>
              </a:spcAft>
              <a:buSzPts val="1300"/>
              <a:buChar char="●"/>
            </a:pPr>
            <a:r>
              <a:rPr lang="en"/>
              <a:t>Every additional symbol in the codeword increases the minimum distance by 1.</a:t>
            </a:r>
            <a:endParaRPr/>
          </a:p>
          <a:p>
            <a:pPr indent="-311150" lvl="0" marL="457200" rtl="0" algn="l">
              <a:spcBef>
                <a:spcPts val="0"/>
              </a:spcBef>
              <a:spcAft>
                <a:spcPts val="0"/>
              </a:spcAft>
              <a:buSzPts val="1300"/>
              <a:buChar char="●"/>
            </a:pPr>
            <a:r>
              <a:rPr lang="en"/>
              <a:t>One cannot generate a better code than an MDS code (without violating the singleton bound). </a:t>
            </a:r>
            <a:endParaRPr/>
          </a:p>
          <a:p>
            <a:pPr indent="-311150" lvl="0" marL="457200" rtl="0" algn="l">
              <a:spcBef>
                <a:spcPts val="0"/>
              </a:spcBef>
              <a:spcAft>
                <a:spcPts val="0"/>
              </a:spcAft>
              <a:buSzPts val="1300"/>
              <a:buChar char="●"/>
            </a:pPr>
            <a:r>
              <a:rPr lang="en"/>
              <a:t>Any code that is an MDS code is optimal in terms of codeword Hamming distance.</a:t>
            </a:r>
            <a:endParaRPr/>
          </a:p>
          <a:p>
            <a:pPr indent="0" lvl="0" marL="0" rtl="0" algn="l">
              <a:spcBef>
                <a:spcPts val="1600"/>
              </a:spcBef>
              <a:spcAft>
                <a:spcPts val="1600"/>
              </a:spcAft>
              <a:buNone/>
            </a:pPr>
            <a:r>
              <a:t/>
            </a:r>
            <a:endParaRPr/>
          </a:p>
        </p:txBody>
      </p:sp>
      <p:sp>
        <p:nvSpPr>
          <p:cNvPr id="766" name="Google Shape;766;p5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MDS Codes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6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Trivial</a:t>
            </a:r>
            <a:r>
              <a:rPr lang="en"/>
              <a:t> MDS Codes</a:t>
            </a:r>
            <a:endParaRPr/>
          </a:p>
        </p:txBody>
      </p:sp>
      <p:sp>
        <p:nvSpPr>
          <p:cNvPr id="772" name="Google Shape;772;p6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Nothing Code:</a:t>
            </a:r>
            <a:r>
              <a:rPr lang="en"/>
              <a:t> Σ</a:t>
            </a:r>
            <a:r>
              <a:rPr baseline="30000" lang="en"/>
              <a:t>K</a:t>
            </a:r>
            <a:r>
              <a:rPr lang="en"/>
              <a:t> ➝ Σ</a:t>
            </a:r>
            <a:r>
              <a:rPr baseline="30000" lang="en"/>
              <a:t>K</a:t>
            </a:r>
            <a:r>
              <a:rPr lang="en"/>
              <a:t>    (aka `lambda x: x`)</a:t>
            </a:r>
            <a:endParaRPr/>
          </a:p>
          <a:p>
            <a:pPr indent="0" lvl="0" marL="0" rtl="0" algn="l">
              <a:spcBef>
                <a:spcPts val="1600"/>
              </a:spcBef>
              <a:spcAft>
                <a:spcPts val="0"/>
              </a:spcAft>
              <a:buNone/>
            </a:pPr>
            <a:r>
              <a:rPr lang="en"/>
              <a:t>	In this case, k = n and because every different message must differ in at least one place</a:t>
            </a:r>
            <a:br>
              <a:rPr lang="en"/>
            </a:br>
            <a:r>
              <a:rPr lang="en"/>
              <a:t>	k + d = n + 1 (because d = 1 and k = n)</a:t>
            </a:r>
            <a:endParaRPr/>
          </a:p>
          <a:p>
            <a:pPr indent="0" lvl="0" marL="0" rtl="0" algn="l">
              <a:spcBef>
                <a:spcPts val="1600"/>
              </a:spcBef>
              <a:spcAft>
                <a:spcPts val="0"/>
              </a:spcAft>
              <a:buNone/>
            </a:pPr>
            <a:r>
              <a:rPr lang="en"/>
              <a:t>No Information Code: ()</a:t>
            </a:r>
            <a:r>
              <a:rPr baseline="30000" lang="en"/>
              <a:t>1</a:t>
            </a:r>
            <a:r>
              <a:rPr lang="en"/>
              <a:t> ➝ ()</a:t>
            </a:r>
            <a:r>
              <a:rPr baseline="30000" lang="en"/>
              <a:t>1</a:t>
            </a:r>
            <a:r>
              <a:rPr lang="en"/>
              <a:t>    (aka a code that has a single message/codeword)</a:t>
            </a:r>
            <a:endParaRPr/>
          </a:p>
          <a:p>
            <a:pPr indent="0" lvl="0" marL="0" rtl="0" algn="l">
              <a:spcBef>
                <a:spcPts val="1600"/>
              </a:spcBef>
              <a:spcAft>
                <a:spcPts val="1600"/>
              </a:spcAft>
              <a:buNone/>
            </a:pPr>
            <a:r>
              <a:rPr lang="en"/>
              <a:t>	Same as above, but now k = n = 1.</a:t>
            </a:r>
            <a:r>
              <a:rPr lang="en"/>
              <a:t>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6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Trivial MDS Codes - Continued</a:t>
            </a:r>
            <a:endParaRPr/>
          </a:p>
        </p:txBody>
      </p:sp>
      <p:sp>
        <p:nvSpPr>
          <p:cNvPr id="778" name="Google Shape;778;p6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Single Parity Symbol: Σ</a:t>
            </a:r>
            <a:r>
              <a:rPr baseline="30000" lang="en"/>
              <a:t>K</a:t>
            </a:r>
            <a:r>
              <a:rPr lang="en"/>
              <a:t> ➝ Σ</a:t>
            </a:r>
            <a:r>
              <a:rPr baseline="30000" lang="en"/>
              <a:t>K+1</a:t>
            </a:r>
            <a:endParaRPr/>
          </a:p>
          <a:p>
            <a:pPr indent="-311150" lvl="0" marL="457200" rtl="0" algn="l">
              <a:spcBef>
                <a:spcPts val="1600"/>
              </a:spcBef>
              <a:spcAft>
                <a:spcPts val="0"/>
              </a:spcAft>
              <a:buSzPts val="1300"/>
              <a:buChar char="●"/>
            </a:pPr>
            <a:r>
              <a:rPr lang="en"/>
              <a:t>If q = 2, this is a parity bit (remember that q = |Σ|) which you can get by XORing all the</a:t>
            </a:r>
            <a:br>
              <a:rPr lang="en"/>
            </a:br>
            <a:r>
              <a:rPr lang="en"/>
              <a:t>message bits together (because q = 2, bits can represent the symbols).</a:t>
            </a:r>
            <a:endParaRPr/>
          </a:p>
          <a:p>
            <a:pPr indent="-311150" lvl="0" marL="457200" rtl="0" algn="l">
              <a:spcBef>
                <a:spcPts val="0"/>
              </a:spcBef>
              <a:spcAft>
                <a:spcPts val="0"/>
              </a:spcAft>
              <a:buSzPts val="1300"/>
              <a:buChar char="●"/>
            </a:pPr>
            <a:r>
              <a:rPr lang="en"/>
              <a:t>If q &gt; 2 and q is prime, then you can sum all the symbols together modulo q.</a:t>
            </a:r>
            <a:endParaRPr/>
          </a:p>
          <a:p>
            <a:pPr indent="457200" lvl="0" marL="0" rtl="0" algn="l">
              <a:spcBef>
                <a:spcPts val="1600"/>
              </a:spcBef>
              <a:spcAft>
                <a:spcPts val="0"/>
              </a:spcAft>
              <a:buNone/>
            </a:pPr>
            <a:r>
              <a:rPr lang="en"/>
              <a:t>We have d = 2 and n = k + 1, so k + 2 = (k+1) + 1</a:t>
            </a:r>
            <a:endParaRPr/>
          </a:p>
          <a:p>
            <a:pPr indent="0" lvl="0" marL="0" rtl="0" algn="l">
              <a:spcBef>
                <a:spcPts val="1600"/>
              </a:spcBef>
              <a:spcAft>
                <a:spcPts val="0"/>
              </a:spcAft>
              <a:buNone/>
            </a:pPr>
            <a:r>
              <a:rPr lang="en"/>
              <a:t>Single Symbol Replication:  Σ</a:t>
            </a:r>
            <a:r>
              <a:rPr baseline="30000" lang="en"/>
              <a:t>1</a:t>
            </a:r>
            <a:r>
              <a:rPr lang="en"/>
              <a:t>➝ Σ</a:t>
            </a:r>
            <a:r>
              <a:rPr baseline="30000" lang="en"/>
              <a:t>R</a:t>
            </a:r>
            <a:endParaRPr/>
          </a:p>
          <a:p>
            <a:pPr indent="0" lvl="0" marL="0" rtl="0" algn="l">
              <a:spcBef>
                <a:spcPts val="1600"/>
              </a:spcBef>
              <a:spcAft>
                <a:spcPts val="0"/>
              </a:spcAft>
              <a:buNone/>
            </a:pPr>
            <a:r>
              <a:rPr lang="en"/>
              <a:t>	A code that just replicates a single symbol message R times. n = r = d since every</a:t>
            </a:r>
            <a:br>
              <a:rPr lang="en"/>
            </a:br>
            <a:r>
              <a:rPr lang="en"/>
              <a:t>	different message is now different in r places and also r times as long. k = 1 by definition</a:t>
            </a:r>
            <a:endParaRPr/>
          </a:p>
          <a:p>
            <a:pPr indent="0" lvl="0" marL="0" rtl="0" algn="l">
              <a:spcBef>
                <a:spcPts val="1600"/>
              </a:spcBef>
              <a:spcAft>
                <a:spcPts val="1600"/>
              </a:spcAft>
              <a:buNone/>
            </a:pPr>
            <a:r>
              <a:rPr lang="en"/>
              <a:t>	k + r = r + 1  (or: 1 + r = r + 1)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2x Redundancy </a:t>
            </a:r>
            <a:endParaRPr/>
          </a:p>
        </p:txBody>
      </p:sp>
      <p:sp>
        <p:nvSpPr>
          <p:cNvPr id="158" name="Google Shape;158;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basic scheme for handling errors and erasures: redundancy. We take a message and modify it to form a "codeword" which is what we store/transmit.</a:t>
            </a:r>
            <a:endParaRPr/>
          </a:p>
          <a:p>
            <a:pPr indent="0" lvl="0" marL="0" rtl="0" algn="l">
              <a:spcBef>
                <a:spcPts val="1600"/>
              </a:spcBef>
              <a:spcAft>
                <a:spcPts val="0"/>
              </a:spcAft>
              <a:buNone/>
            </a:pPr>
            <a:r>
              <a:rPr lang="en"/>
              <a:t>If we repeat every element twice, we can:</a:t>
            </a:r>
            <a:endParaRPr/>
          </a:p>
          <a:p>
            <a:pPr indent="-311150" lvl="0" marL="457200" rtl="0" algn="l">
              <a:spcBef>
                <a:spcPts val="1600"/>
              </a:spcBef>
              <a:spcAft>
                <a:spcPts val="0"/>
              </a:spcAft>
              <a:buSzPts val="1300"/>
              <a:buChar char="●"/>
            </a:pPr>
            <a:r>
              <a:rPr i="1" lang="en"/>
              <a:t>Correct</a:t>
            </a:r>
            <a:r>
              <a:rPr lang="en"/>
              <a:t> one erasure per symbol, because we have 2 copies and we know which one is good.</a:t>
            </a:r>
            <a:endParaRPr/>
          </a:p>
          <a:p>
            <a:pPr indent="-311150" lvl="0" marL="457200" rtl="0" algn="l">
              <a:spcBef>
                <a:spcPts val="0"/>
              </a:spcBef>
              <a:spcAft>
                <a:spcPts val="0"/>
              </a:spcAft>
              <a:buSzPts val="1300"/>
              <a:buChar char="●"/>
            </a:pPr>
            <a:r>
              <a:rPr i="1" lang="en"/>
              <a:t>Detect</a:t>
            </a:r>
            <a:r>
              <a:rPr lang="en"/>
              <a:t> one error per symbol, because we know there is a mismatch (but we don't know which is wrong).</a:t>
            </a:r>
            <a:endParaRPr/>
          </a:p>
          <a:p>
            <a:pPr indent="0" lvl="0" marL="0" rtl="0" algn="l">
              <a:spcBef>
                <a:spcPts val="1600"/>
              </a:spcBef>
              <a:spcAft>
                <a:spcPts val="1600"/>
              </a:spcAft>
              <a:buNone/>
            </a:pPr>
            <a:r>
              <a:t/>
            </a:r>
            <a:endParaRPr/>
          </a:p>
        </p:txBody>
      </p:sp>
      <p:graphicFrame>
        <p:nvGraphicFramePr>
          <p:cNvPr id="159" name="Google Shape;159;p17"/>
          <p:cNvGraphicFramePr/>
          <p:nvPr/>
        </p:nvGraphicFramePr>
        <p:xfrm>
          <a:off x="1297500" y="3741450"/>
          <a:ext cx="3000000" cy="3000000"/>
        </p:xfrm>
        <a:graphic>
          <a:graphicData uri="http://schemas.openxmlformats.org/drawingml/2006/table">
            <a:tbl>
              <a:tblPr>
                <a:noFill/>
                <a:tableStyleId>{1072CF12-D6C4-4AEE-8197-C99BCB22DA97}</a:tableStyleId>
              </a:tblPr>
              <a:tblGrid>
                <a:gridCol w="1010300"/>
              </a:tblGrid>
              <a:tr h="408875">
                <a:tc>
                  <a:txBody>
                    <a:bodyPr/>
                    <a:lstStyle/>
                    <a:p>
                      <a:pPr indent="0" lvl="0" marL="0" rtl="0" algn="l">
                        <a:spcBef>
                          <a:spcPts val="0"/>
                        </a:spcBef>
                        <a:spcAft>
                          <a:spcPts val="0"/>
                        </a:spcAft>
                        <a:buNone/>
                      </a:pPr>
                      <a:r>
                        <a:rPr b="1" lang="en">
                          <a:solidFill>
                            <a:srgbClr val="FFFFFF"/>
                          </a:solidFill>
                        </a:rPr>
                        <a:t>Message</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ABC</a:t>
                      </a:r>
                      <a:endParaRPr>
                        <a:solidFill>
                          <a:srgbClr val="FFFFFF"/>
                        </a:solidFill>
                      </a:endParaRPr>
                    </a:p>
                  </a:txBody>
                  <a:tcPr marT="91425" marB="91425" marR="91425" marL="91425"/>
                </a:tc>
              </a:tr>
            </a:tbl>
          </a:graphicData>
        </a:graphic>
      </p:graphicFrame>
      <p:graphicFrame>
        <p:nvGraphicFramePr>
          <p:cNvPr id="160" name="Google Shape;160;p17"/>
          <p:cNvGraphicFramePr/>
          <p:nvPr/>
        </p:nvGraphicFramePr>
        <p:xfrm>
          <a:off x="2850988" y="3741450"/>
          <a:ext cx="3000000" cy="3000000"/>
        </p:xfrm>
        <a:graphic>
          <a:graphicData uri="http://schemas.openxmlformats.org/drawingml/2006/table">
            <a:tbl>
              <a:tblPr>
                <a:noFill/>
                <a:tableStyleId>{1072CF12-D6C4-4AEE-8197-C99BCB22DA97}</a:tableStyleId>
              </a:tblPr>
              <a:tblGrid>
                <a:gridCol w="1270450"/>
              </a:tblGrid>
              <a:tr h="408875">
                <a:tc>
                  <a:txBody>
                    <a:bodyPr/>
                    <a:lstStyle/>
                    <a:p>
                      <a:pPr indent="0" lvl="0" marL="0" rtl="0" algn="l">
                        <a:spcBef>
                          <a:spcPts val="0"/>
                        </a:spcBef>
                        <a:spcAft>
                          <a:spcPts val="0"/>
                        </a:spcAft>
                        <a:buNone/>
                      </a:pPr>
                      <a:r>
                        <a:rPr b="1" lang="en">
                          <a:solidFill>
                            <a:srgbClr val="FFFFFF"/>
                          </a:solidFill>
                        </a:rPr>
                        <a:t>Codeword</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AABBCC</a:t>
                      </a:r>
                      <a:endParaRPr>
                        <a:solidFill>
                          <a:srgbClr val="FFFFFF"/>
                        </a:solidFill>
                      </a:endParaRPr>
                    </a:p>
                  </a:txBody>
                  <a:tcPr marT="91425" marB="91425" marR="91425" marL="91425"/>
                </a:tc>
              </a:tr>
            </a:tbl>
          </a:graphicData>
        </a:graphic>
      </p:graphicFrame>
      <p:graphicFrame>
        <p:nvGraphicFramePr>
          <p:cNvPr id="161" name="Google Shape;161;p17"/>
          <p:cNvGraphicFramePr/>
          <p:nvPr/>
        </p:nvGraphicFramePr>
        <p:xfrm>
          <a:off x="4664650" y="3741450"/>
          <a:ext cx="3000000" cy="3000000"/>
        </p:xfrm>
        <a:graphic>
          <a:graphicData uri="http://schemas.openxmlformats.org/drawingml/2006/table">
            <a:tbl>
              <a:tblPr>
                <a:noFill/>
                <a:tableStyleId>{1072CF12-D6C4-4AEE-8197-C99BCB22DA97}</a:tableStyleId>
              </a:tblPr>
              <a:tblGrid>
                <a:gridCol w="1270450"/>
              </a:tblGrid>
              <a:tr h="408875">
                <a:tc>
                  <a:txBody>
                    <a:bodyPr/>
                    <a:lstStyle/>
                    <a:p>
                      <a:pPr indent="0" lvl="0" marL="0" rtl="0" algn="l">
                        <a:spcBef>
                          <a:spcPts val="0"/>
                        </a:spcBef>
                        <a:spcAft>
                          <a:spcPts val="0"/>
                        </a:spcAft>
                        <a:buNone/>
                      </a:pPr>
                      <a:r>
                        <a:rPr b="1" lang="en">
                          <a:solidFill>
                            <a:srgbClr val="FFFFFF"/>
                          </a:solidFill>
                        </a:rPr>
                        <a:t>w/Erasures</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A__BC_</a:t>
                      </a:r>
                      <a:endParaRPr>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A</a:t>
                      </a:r>
                      <a:r>
                        <a:rPr lang="en">
                          <a:solidFill>
                            <a:srgbClr val="FFFFFF"/>
                          </a:solidFill>
                          <a:highlight>
                            <a:srgbClr val="990000"/>
                          </a:highlight>
                        </a:rPr>
                        <a:t>BA</a:t>
                      </a:r>
                      <a:r>
                        <a:rPr lang="en">
                          <a:solidFill>
                            <a:srgbClr val="FFFFFF"/>
                          </a:solidFill>
                        </a:rPr>
                        <a:t>BC</a:t>
                      </a:r>
                      <a:r>
                        <a:rPr lang="en">
                          <a:solidFill>
                            <a:srgbClr val="FFFFFF"/>
                          </a:solidFill>
                          <a:highlight>
                            <a:srgbClr val="990000"/>
                          </a:highlight>
                        </a:rPr>
                        <a:t>A</a:t>
                      </a:r>
                      <a:endParaRPr>
                        <a:solidFill>
                          <a:srgbClr val="FFFFFF"/>
                        </a:solidFill>
                        <a:highlight>
                          <a:srgbClr val="990000"/>
                        </a:highlight>
                      </a:endParaRPr>
                    </a:p>
                  </a:txBody>
                  <a:tcPr marT="91425" marB="91425" marR="91425" marL="91425"/>
                </a:tc>
              </a:tr>
            </a:tbl>
          </a:graphicData>
        </a:graphic>
      </p:graphicFrame>
      <p:graphicFrame>
        <p:nvGraphicFramePr>
          <p:cNvPr id="162" name="Google Shape;162;p17"/>
          <p:cNvGraphicFramePr/>
          <p:nvPr/>
        </p:nvGraphicFramePr>
        <p:xfrm>
          <a:off x="6478300" y="3741450"/>
          <a:ext cx="3000000" cy="3000000"/>
        </p:xfrm>
        <a:graphic>
          <a:graphicData uri="http://schemas.openxmlformats.org/drawingml/2006/table">
            <a:tbl>
              <a:tblPr>
                <a:noFill/>
                <a:tableStyleId>{1072CF12-D6C4-4AEE-8197-C99BCB22DA97}</a:tableStyleId>
              </a:tblPr>
              <a:tblGrid>
                <a:gridCol w="1270450"/>
              </a:tblGrid>
              <a:tr h="408875">
                <a:tc>
                  <a:txBody>
                    <a:bodyPr/>
                    <a:lstStyle/>
                    <a:p>
                      <a:pPr indent="0" lvl="0" marL="0" rtl="0" algn="l">
                        <a:spcBef>
                          <a:spcPts val="0"/>
                        </a:spcBef>
                        <a:spcAft>
                          <a:spcPts val="0"/>
                        </a:spcAft>
                        <a:buNone/>
                      </a:pPr>
                      <a:r>
                        <a:rPr b="1" lang="en">
                          <a:solidFill>
                            <a:srgbClr val="FFFFFF"/>
                          </a:solidFill>
                        </a:rPr>
                        <a:t>w/Errors</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ABABCA</a:t>
                      </a:r>
                      <a:endParaRPr>
                        <a:solidFill>
                          <a:srgbClr val="FFFFFF"/>
                        </a:solidFill>
                      </a:endParaRPr>
                    </a:p>
                  </a:txBody>
                  <a:tcPr marT="91425" marB="91425" marR="91425" marL="91425"/>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6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3x Redundancy - Revisited: Is it MDS?</a:t>
            </a:r>
            <a:endParaRPr/>
          </a:p>
        </p:txBody>
      </p:sp>
      <p:sp>
        <p:nvSpPr>
          <p:cNvPr id="784" name="Google Shape;784;p6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MDS Bound: k + d </a:t>
            </a:r>
            <a:r>
              <a:rPr b="1" lang="en">
                <a:solidFill>
                  <a:srgbClr val="00FF00"/>
                </a:solidFill>
              </a:rPr>
              <a:t>=</a:t>
            </a:r>
            <a:r>
              <a:rPr lang="en"/>
              <a:t> n + 1</a:t>
            </a:r>
            <a:endParaRPr/>
          </a:p>
          <a:p>
            <a:pPr indent="0" lvl="0" marL="0" rtl="0" algn="l">
              <a:spcBef>
                <a:spcPts val="1600"/>
              </a:spcBef>
              <a:spcAft>
                <a:spcPts val="0"/>
              </a:spcAft>
              <a:buNone/>
            </a:pPr>
            <a:r>
              <a:rPr lang="en"/>
              <a:t>3x Redundancy is a coding scheme where Σ</a:t>
            </a:r>
            <a:r>
              <a:rPr baseline="30000" lang="en"/>
              <a:t>K</a:t>
            </a:r>
            <a:r>
              <a:rPr lang="en"/>
              <a:t>➝ Σ</a:t>
            </a:r>
            <a:r>
              <a:rPr baseline="30000" lang="en"/>
              <a:t>3K</a:t>
            </a:r>
            <a:r>
              <a:rPr lang="en"/>
              <a:t>, so let's plug in the numbers!</a:t>
            </a:r>
            <a:endParaRPr/>
          </a:p>
          <a:p>
            <a:pPr indent="0" lvl="0" marL="0" rtl="0" algn="l">
              <a:spcBef>
                <a:spcPts val="1600"/>
              </a:spcBef>
              <a:spcAft>
                <a:spcPts val="0"/>
              </a:spcAft>
              <a:buNone/>
            </a:pPr>
            <a:r>
              <a:rPr lang="en"/>
              <a:t>k = k, n = 3k</a:t>
            </a:r>
            <a:endParaRPr/>
          </a:p>
          <a:p>
            <a:pPr indent="0" lvl="0" marL="0" rtl="0" algn="l">
              <a:spcBef>
                <a:spcPts val="1600"/>
              </a:spcBef>
              <a:spcAft>
                <a:spcPts val="0"/>
              </a:spcAft>
              <a:buNone/>
            </a:pPr>
            <a:r>
              <a:rPr lang="en"/>
              <a:t>What about d? d = 3 because without redundancy, d = 1, now we've repeated every symbol 3 times, so the minimum distance is also 3x.</a:t>
            </a:r>
            <a:endParaRPr/>
          </a:p>
          <a:p>
            <a:pPr indent="0" lvl="0" marL="0" rtl="0" algn="l">
              <a:spcBef>
                <a:spcPts val="1600"/>
              </a:spcBef>
              <a:spcAft>
                <a:spcPts val="0"/>
              </a:spcAft>
              <a:buNone/>
            </a:pPr>
            <a:r>
              <a:rPr lang="en"/>
              <a:t>Is it optimal? Does k + 3 = 3k + 1 (for all k)? NO!</a:t>
            </a:r>
            <a:endParaRPr/>
          </a:p>
          <a:p>
            <a:pPr indent="0" lvl="0" marL="0" rtl="0" algn="l">
              <a:spcBef>
                <a:spcPts val="1600"/>
              </a:spcBef>
              <a:spcAft>
                <a:spcPts val="1600"/>
              </a:spcAft>
              <a:buNone/>
            </a:pPr>
            <a:r>
              <a:rPr lang="en"/>
              <a:t>3x redundancy </a:t>
            </a:r>
            <a:r>
              <a:rPr i="1" lang="en"/>
              <a:t>can</a:t>
            </a:r>
            <a:r>
              <a:rPr lang="en"/>
              <a:t> in some cases detect/correct more errors, but in general it can only guarantee to detect 3 and correct 1 (aka floor(d-1/2))!</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6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Part 2: Reed Solomon Codes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6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it?</a:t>
            </a:r>
            <a:endParaRPr/>
          </a:p>
        </p:txBody>
      </p:sp>
      <p:sp>
        <p:nvSpPr>
          <p:cNvPr id="795" name="Google Shape;795;p6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u="sng">
                <a:solidFill>
                  <a:schemeClr val="hlink"/>
                </a:solidFill>
                <a:hlinkClick r:id="rId3"/>
              </a:rPr>
              <a:t>Wikipedia</a:t>
            </a:r>
            <a:r>
              <a:rPr lang="en" sz="1600"/>
              <a:t>: "Reed–Solomon codes are a group of error-correcting codes that were introduced by Irving S. Reed and Gustave Solomon in 1960. They have many applications, the most prominent of which include consumer technologies such as CDs, DVDs, Blu-ray discs, QR codes, data transmission technologies such as DSL and WiMAX, broadcast systems such as satellite communications, DVB and ATSC, and storage systems such as RAID 6."</a:t>
            </a:r>
            <a:endParaRPr sz="16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65"/>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Polynomials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6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Definition</a:t>
            </a:r>
            <a:endParaRPr/>
          </a:p>
        </p:txBody>
      </p:sp>
      <p:sp>
        <p:nvSpPr>
          <p:cNvPr id="806" name="Google Shape;806;p6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expression consisting of variables and coefficients using only the operations of addition, subtraction, multiplication, division, and non-negative integer exponents on the variables.</a:t>
            </a:r>
            <a:endParaRPr/>
          </a:p>
          <a:p>
            <a:pPr indent="0" lvl="0" marL="0" rtl="0" algn="l">
              <a:spcBef>
                <a:spcPts val="1600"/>
              </a:spcBef>
              <a:spcAft>
                <a:spcPts val="0"/>
              </a:spcAft>
              <a:buNone/>
            </a:pPr>
            <a:r>
              <a:rPr lang="en"/>
              <a:t>We'll only concern ourselves with polynomials over a single variable.</a:t>
            </a:r>
            <a:endParaRPr/>
          </a:p>
          <a:p>
            <a:pPr indent="0" lvl="0" marL="0" rtl="0" algn="l">
              <a:spcBef>
                <a:spcPts val="1600"/>
              </a:spcBef>
              <a:spcAft>
                <a:spcPts val="0"/>
              </a:spcAft>
              <a:buNone/>
            </a:pPr>
            <a:r>
              <a:rPr lang="en"/>
              <a:t>Notationally, we'll say a polynomial is a function over x with the form:</a:t>
            </a:r>
            <a:endParaRPr/>
          </a:p>
          <a:p>
            <a:pPr indent="0" lvl="0" marL="0" rtl="0" algn="l">
              <a:spcBef>
                <a:spcPts val="1600"/>
              </a:spcBef>
              <a:spcAft>
                <a:spcPts val="0"/>
              </a:spcAft>
              <a:buNone/>
            </a:pPr>
            <a:r>
              <a:rPr lang="en"/>
              <a:t>f(x) = a</a:t>
            </a:r>
            <a:r>
              <a:rPr baseline="-25000" lang="en"/>
              <a:t>o</a:t>
            </a:r>
            <a:r>
              <a:rPr lang="en"/>
              <a:t>x</a:t>
            </a:r>
            <a:r>
              <a:rPr baseline="30000" lang="en"/>
              <a:t>0</a:t>
            </a:r>
            <a:r>
              <a:rPr lang="en"/>
              <a:t> + a</a:t>
            </a:r>
            <a:r>
              <a:rPr baseline="-25000" lang="en"/>
              <a:t>1</a:t>
            </a:r>
            <a:r>
              <a:rPr lang="en"/>
              <a:t>x</a:t>
            </a:r>
            <a:r>
              <a:rPr baseline="30000" lang="en"/>
              <a:t>1</a:t>
            </a:r>
            <a:r>
              <a:rPr lang="en"/>
              <a:t> + a</a:t>
            </a:r>
            <a:r>
              <a:rPr baseline="-25000" lang="en"/>
              <a:t>2</a:t>
            </a:r>
            <a:r>
              <a:rPr lang="en"/>
              <a:t>x</a:t>
            </a:r>
            <a:r>
              <a:rPr baseline="30000" lang="en"/>
              <a:t>2</a:t>
            </a:r>
            <a:r>
              <a:rPr lang="en"/>
              <a:t> + ... + a</a:t>
            </a:r>
            <a:r>
              <a:rPr baseline="-25000" lang="en"/>
              <a:t>n</a:t>
            </a:r>
            <a:r>
              <a:rPr lang="en"/>
              <a:t>x</a:t>
            </a:r>
            <a:r>
              <a:rPr baseline="30000" lang="en"/>
              <a:t>n</a:t>
            </a:r>
            <a:r>
              <a:rPr lang="en"/>
              <a:t>   </a:t>
            </a:r>
            <a:r>
              <a:rPr lang="en"/>
              <a:t>  more simply:      f(x) = a</a:t>
            </a:r>
            <a:r>
              <a:rPr baseline="-25000" lang="en"/>
              <a:t>0</a:t>
            </a:r>
            <a:r>
              <a:rPr lang="en"/>
              <a:t> + a</a:t>
            </a:r>
            <a:r>
              <a:rPr baseline="-25000" lang="en"/>
              <a:t>1</a:t>
            </a:r>
            <a:r>
              <a:rPr lang="en"/>
              <a:t>x + a</a:t>
            </a:r>
            <a:r>
              <a:rPr baseline="-25000" lang="en"/>
              <a:t>2</a:t>
            </a:r>
            <a:r>
              <a:rPr lang="en"/>
              <a:t>x</a:t>
            </a:r>
            <a:r>
              <a:rPr baseline="30000" lang="en"/>
              <a:t>2</a:t>
            </a:r>
            <a:r>
              <a:rPr lang="en"/>
              <a:t> + ... + a</a:t>
            </a:r>
            <a:r>
              <a:rPr baseline="-25000" lang="en"/>
              <a:t>n</a:t>
            </a:r>
            <a:r>
              <a:rPr lang="en"/>
              <a:t>x</a:t>
            </a:r>
            <a:r>
              <a:rPr baseline="30000" lang="en"/>
              <a:t>n</a:t>
            </a:r>
            <a:endParaRPr baseline="30000"/>
          </a:p>
          <a:p>
            <a:pPr indent="0" lvl="0" marL="0" rtl="0" algn="l">
              <a:spcBef>
                <a:spcPts val="1600"/>
              </a:spcBef>
              <a:spcAft>
                <a:spcPts val="0"/>
              </a:spcAft>
              <a:buNone/>
            </a:pPr>
            <a:r>
              <a:t/>
            </a:r>
            <a:endParaRPr/>
          </a:p>
          <a:p>
            <a:pPr indent="0" lvl="0" marL="0" rtl="0" algn="l">
              <a:spcBef>
                <a:spcPts val="1600"/>
              </a:spcBef>
              <a:spcAft>
                <a:spcPts val="0"/>
              </a:spcAft>
              <a:buNone/>
            </a:pPr>
            <a:r>
              <a:rPr lang="en"/>
              <a:t>Polynomials represent everything that can be done with just addition and multiplication.</a:t>
            </a:r>
            <a:endParaRPr/>
          </a:p>
          <a:p>
            <a:pPr indent="0" lvl="0" marL="0" rtl="0" algn="l">
              <a:spcBef>
                <a:spcPts val="1600"/>
              </a:spcBef>
              <a:spcAft>
                <a:spcPts val="160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6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 </a:t>
            </a:r>
            <a:r>
              <a:rPr lang="en"/>
              <a:t>- Representations</a:t>
            </a:r>
            <a:endParaRPr/>
          </a:p>
        </p:txBody>
      </p:sp>
      <p:sp>
        <p:nvSpPr>
          <p:cNvPr id="812" name="Google Shape;812;p6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can be represented in many different ways:</a:t>
            </a:r>
            <a:endParaRPr/>
          </a:p>
          <a:p>
            <a:pPr indent="-311150" lvl="0" marL="457200" rtl="0" algn="l">
              <a:spcBef>
                <a:spcPts val="1600"/>
              </a:spcBef>
              <a:spcAft>
                <a:spcPts val="0"/>
              </a:spcAft>
              <a:buSzPts val="1300"/>
              <a:buChar char="●"/>
            </a:pPr>
            <a:r>
              <a:rPr lang="en"/>
              <a:t>As a function:</a:t>
            </a:r>
            <a:endParaRPr/>
          </a:p>
          <a:p>
            <a:pPr indent="-298450" lvl="1" marL="914400" rtl="0" algn="l">
              <a:spcBef>
                <a:spcPts val="0"/>
              </a:spcBef>
              <a:spcAft>
                <a:spcPts val="0"/>
              </a:spcAft>
              <a:buSzPts val="1100"/>
              <a:buChar char="○"/>
            </a:pPr>
            <a:r>
              <a:rPr lang="en"/>
              <a:t>f(x) = 0</a:t>
            </a:r>
            <a:endParaRPr/>
          </a:p>
          <a:p>
            <a:pPr indent="-298450" lvl="1" marL="914400" rtl="0" algn="l">
              <a:spcBef>
                <a:spcPts val="0"/>
              </a:spcBef>
              <a:spcAft>
                <a:spcPts val="0"/>
              </a:spcAft>
              <a:buSzPts val="1100"/>
              <a:buChar char="○"/>
            </a:pPr>
            <a:r>
              <a:rPr lang="en"/>
              <a:t>f(x) = -7</a:t>
            </a:r>
            <a:endParaRPr/>
          </a:p>
          <a:p>
            <a:pPr indent="-298450" lvl="1" marL="914400" rtl="0" algn="l">
              <a:spcBef>
                <a:spcPts val="0"/>
              </a:spcBef>
              <a:spcAft>
                <a:spcPts val="0"/>
              </a:spcAft>
              <a:buSzPts val="1100"/>
              <a:buChar char="○"/>
            </a:pPr>
            <a:r>
              <a:rPr lang="en"/>
              <a:t>f(x) = 3 + 2x -8x</a:t>
            </a:r>
            <a:r>
              <a:rPr baseline="30000" lang="en"/>
              <a:t>2</a:t>
            </a:r>
            <a:endParaRPr/>
          </a:p>
          <a:p>
            <a:pPr indent="-298450" lvl="1" marL="914400" rtl="0" algn="l">
              <a:spcBef>
                <a:spcPts val="0"/>
              </a:spcBef>
              <a:spcAft>
                <a:spcPts val="0"/>
              </a:spcAft>
              <a:buSzPts val="1100"/>
              <a:buChar char="○"/>
            </a:pPr>
            <a:r>
              <a:rPr lang="en"/>
              <a:t>f(x) = 9x</a:t>
            </a:r>
            <a:r>
              <a:rPr baseline="30000" lang="en"/>
              <a:t>4</a:t>
            </a:r>
            <a:endParaRPr/>
          </a:p>
          <a:p>
            <a:pPr indent="-298450" lvl="1" marL="914400" rtl="0" algn="l">
              <a:spcBef>
                <a:spcPts val="0"/>
              </a:spcBef>
              <a:spcAft>
                <a:spcPts val="0"/>
              </a:spcAft>
              <a:buSzPts val="1100"/>
              <a:buChar char="○"/>
            </a:pPr>
            <a:r>
              <a:rPr lang="en"/>
              <a:t>f(x) = (2 - x)(x</a:t>
            </a:r>
            <a:r>
              <a:rPr baseline="30000" lang="en"/>
              <a:t>2</a:t>
            </a:r>
            <a:r>
              <a:rPr lang="en"/>
              <a:t>+1) = 2 - x + 2x</a:t>
            </a:r>
            <a:r>
              <a:rPr baseline="30000" lang="en"/>
              <a:t>2</a:t>
            </a:r>
            <a:r>
              <a:rPr lang="en"/>
              <a:t> - x</a:t>
            </a:r>
            <a:r>
              <a:rPr baseline="30000" lang="en"/>
              <a:t>3</a:t>
            </a:r>
            <a:endParaRPr/>
          </a:p>
          <a:p>
            <a:pPr indent="-311150" lvl="0" marL="457200" rtl="0" algn="l">
              <a:spcBef>
                <a:spcPts val="0"/>
              </a:spcBef>
              <a:spcAft>
                <a:spcPts val="0"/>
              </a:spcAft>
              <a:buSzPts val="1300"/>
              <a:buChar char="●"/>
            </a:pPr>
            <a:r>
              <a:rPr lang="en"/>
              <a:t>A set of points:</a:t>
            </a:r>
            <a:endParaRPr/>
          </a:p>
          <a:p>
            <a:pPr indent="-298450" lvl="1" marL="914400" rtl="0" algn="l">
              <a:spcBef>
                <a:spcPts val="0"/>
              </a:spcBef>
              <a:spcAft>
                <a:spcPts val="0"/>
              </a:spcAft>
              <a:buSzPts val="1100"/>
              <a:buChar char="○"/>
            </a:pPr>
            <a:r>
              <a:rPr lang="en"/>
              <a:t>{(0, -4), (2, 0), (4, 12)} = f(x) = x</a:t>
            </a:r>
            <a:r>
              <a:rPr baseline="30000" lang="en"/>
              <a:t>2</a:t>
            </a:r>
            <a:r>
              <a:rPr lang="en"/>
              <a:t> - 4 = -4 + x</a:t>
            </a:r>
            <a:r>
              <a:rPr baseline="30000" lang="en"/>
              <a:t>2</a:t>
            </a:r>
            <a:endParaRPr/>
          </a:p>
          <a:p>
            <a:pPr indent="-311150" lvl="0" marL="457200" rtl="0" algn="l">
              <a:spcBef>
                <a:spcPts val="0"/>
              </a:spcBef>
              <a:spcAft>
                <a:spcPts val="0"/>
              </a:spcAft>
              <a:buSzPts val="1300"/>
              <a:buChar char="●"/>
            </a:pPr>
            <a:r>
              <a:rPr lang="en"/>
              <a:t>A graph</a:t>
            </a:r>
            <a:endParaRPr/>
          </a:p>
          <a:p>
            <a:pPr indent="-311150" lvl="0" marL="457200" rtl="0" algn="l">
              <a:spcBef>
                <a:spcPts val="0"/>
              </a:spcBef>
              <a:spcAft>
                <a:spcPts val="0"/>
              </a:spcAft>
              <a:buSzPts val="1300"/>
              <a:buChar char="●"/>
            </a:pPr>
            <a:r>
              <a:rPr lang="en"/>
              <a:t>A list of coefficients:</a:t>
            </a:r>
            <a:endParaRPr/>
          </a:p>
          <a:p>
            <a:pPr indent="-298450" lvl="1" marL="914400" rtl="0" algn="l">
              <a:spcBef>
                <a:spcPts val="0"/>
              </a:spcBef>
              <a:spcAft>
                <a:spcPts val="0"/>
              </a:spcAft>
              <a:buSzPts val="1100"/>
              <a:buChar char="○"/>
            </a:pPr>
            <a:r>
              <a:rPr lang="en"/>
              <a:t>[0, -1, 0, 5] =&gt; 5x</a:t>
            </a:r>
            <a:r>
              <a:rPr baseline="30000" lang="en"/>
              <a:t>3</a:t>
            </a:r>
            <a:r>
              <a:rPr lang="en"/>
              <a:t> - x</a:t>
            </a:r>
            <a:endParaRPr/>
          </a:p>
        </p:txBody>
      </p:sp>
      <p:pic>
        <p:nvPicPr>
          <p:cNvPr id="813" name="Google Shape;813;p67"/>
          <p:cNvPicPr preferRelativeResize="0"/>
          <p:nvPr/>
        </p:nvPicPr>
        <p:blipFill>
          <a:blip r:embed="rId3">
            <a:alphaModFix/>
          </a:blip>
          <a:stretch>
            <a:fillRect/>
          </a:stretch>
        </p:blipFill>
        <p:spPr>
          <a:xfrm>
            <a:off x="6010600" y="1567550"/>
            <a:ext cx="2095500" cy="2095500"/>
          </a:xfrm>
          <a:prstGeom prst="rect">
            <a:avLst/>
          </a:prstGeom>
          <a:noFill/>
          <a:ln>
            <a:noFill/>
          </a:ln>
        </p:spPr>
      </p:pic>
      <p:sp>
        <p:nvSpPr>
          <p:cNvPr id="814" name="Google Shape;814;p67"/>
          <p:cNvSpPr txBox="1"/>
          <p:nvPr/>
        </p:nvSpPr>
        <p:spPr>
          <a:xfrm>
            <a:off x="6010600" y="3805425"/>
            <a:ext cx="2378400" cy="9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{(-4, 0), (-1, 0), (2, 0)}</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f(x) = (x+4)(x+1)(x-2)</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f(x) = x</a:t>
            </a:r>
            <a:r>
              <a:rPr baseline="30000" lang="en">
                <a:solidFill>
                  <a:srgbClr val="FFFFFF"/>
                </a:solidFill>
                <a:latin typeface="Lato"/>
                <a:ea typeface="Lato"/>
                <a:cs typeface="Lato"/>
                <a:sym typeface="Lato"/>
              </a:rPr>
              <a:t>3</a:t>
            </a:r>
            <a:r>
              <a:rPr lang="en">
                <a:solidFill>
                  <a:srgbClr val="FFFFFF"/>
                </a:solidFill>
                <a:latin typeface="Lato"/>
                <a:ea typeface="Lato"/>
                <a:cs typeface="Lato"/>
                <a:sym typeface="Lato"/>
              </a:rPr>
              <a:t> + 3x</a:t>
            </a:r>
            <a:r>
              <a:rPr baseline="30000" lang="en">
                <a:solidFill>
                  <a:srgbClr val="FFFFFF"/>
                </a:solidFill>
                <a:latin typeface="Lato"/>
                <a:ea typeface="Lato"/>
                <a:cs typeface="Lato"/>
                <a:sym typeface="Lato"/>
              </a:rPr>
              <a:t>2</a:t>
            </a:r>
            <a:r>
              <a:rPr lang="en">
                <a:solidFill>
                  <a:srgbClr val="FFFFFF"/>
                </a:solidFill>
                <a:latin typeface="Lato"/>
                <a:ea typeface="Lato"/>
                <a:cs typeface="Lato"/>
                <a:sym typeface="Lato"/>
              </a:rPr>
              <a:t> - 6x - 8</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f(x) = x(x(x + 3) - 6) - 8</a:t>
            </a:r>
            <a:endParaRPr>
              <a:solidFill>
                <a:srgbClr val="FFFFFF"/>
              </a:solidFill>
              <a:latin typeface="Lato"/>
              <a:ea typeface="Lato"/>
              <a:cs typeface="Lato"/>
              <a:sym typeface="Lato"/>
            </a:endParaRPr>
          </a:p>
        </p:txBody>
      </p:sp>
      <p:cxnSp>
        <p:nvCxnSpPr>
          <p:cNvPr id="815" name="Google Shape;815;p67"/>
          <p:cNvCxnSpPr>
            <a:endCxn id="813" idx="1"/>
          </p:cNvCxnSpPr>
          <p:nvPr/>
        </p:nvCxnSpPr>
        <p:spPr>
          <a:xfrm flipH="1" rot="10800000">
            <a:off x="2476900" y="2615300"/>
            <a:ext cx="3533700" cy="1190100"/>
          </a:xfrm>
          <a:prstGeom prst="bentConnector3">
            <a:avLst>
              <a:gd fmla="val 82982" name="adj1"/>
            </a:avLst>
          </a:prstGeom>
          <a:noFill/>
          <a:ln cap="flat" cmpd="sng" w="9525">
            <a:solidFill>
              <a:schemeClr val="dk2"/>
            </a:solidFill>
            <a:prstDash val="solid"/>
            <a:round/>
            <a:headEnd len="med" w="med" type="none"/>
            <a:tailEnd len="med" w="med" type="triangle"/>
          </a:ln>
        </p:spPr>
      </p:cxnSp>
      <p:pic>
        <p:nvPicPr>
          <p:cNvPr id="816" name="Google Shape;816;p67"/>
          <p:cNvPicPr preferRelativeResize="0"/>
          <p:nvPr/>
        </p:nvPicPr>
        <p:blipFill>
          <a:blip r:embed="rId4">
            <a:alphaModFix/>
          </a:blip>
          <a:stretch>
            <a:fillRect/>
          </a:stretch>
        </p:blipFill>
        <p:spPr>
          <a:xfrm>
            <a:off x="6010600" y="1567550"/>
            <a:ext cx="2095500" cy="2095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6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822" name="Google Shape;822;p6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clear how the functions are polynomials (by notation).</a:t>
            </a:r>
            <a:endParaRPr/>
          </a:p>
          <a:p>
            <a:pPr indent="0" lvl="0" marL="0" rtl="0" algn="l">
              <a:spcBef>
                <a:spcPts val="1600"/>
              </a:spcBef>
              <a:spcAft>
                <a:spcPts val="0"/>
              </a:spcAft>
              <a:buNone/>
            </a:pPr>
            <a:r>
              <a:rPr lang="en"/>
              <a:t>It's clear how to turn the list of coefficients into a function.</a:t>
            </a:r>
            <a:endParaRPr/>
          </a:p>
          <a:p>
            <a:pPr indent="0" lvl="0" marL="0" rtl="0" algn="l">
              <a:spcBef>
                <a:spcPts val="1600"/>
              </a:spcBef>
              <a:spcAft>
                <a:spcPts val="0"/>
              </a:spcAft>
              <a:buNone/>
            </a:pPr>
            <a:r>
              <a:rPr lang="en"/>
              <a:t>What about the points (or the graph)? </a:t>
            </a:r>
            <a:endParaRPr/>
          </a:p>
          <a:p>
            <a:pPr indent="-311150" lvl="0" marL="457200" rtl="0" algn="l">
              <a:spcBef>
                <a:spcPts val="1600"/>
              </a:spcBef>
              <a:spcAft>
                <a:spcPts val="0"/>
              </a:spcAft>
              <a:buSzPts val="1300"/>
              <a:buChar char="●"/>
            </a:pPr>
            <a:r>
              <a:rPr lang="en"/>
              <a:t>Can we </a:t>
            </a:r>
            <a:r>
              <a:rPr i="1" lang="en"/>
              <a:t>always</a:t>
            </a:r>
            <a:r>
              <a:rPr lang="en"/>
              <a:t> construct a polynomial from a set of points?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6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828" name="Google Shape;828;p6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you have the empty set? {}</a:t>
            </a:r>
            <a:endParaRPr/>
          </a:p>
          <a:p>
            <a:pPr indent="-311150" lvl="0" marL="457200" rtl="0" algn="l">
              <a:spcBef>
                <a:spcPts val="1600"/>
              </a:spcBef>
              <a:spcAft>
                <a:spcPts val="0"/>
              </a:spcAft>
              <a:buSzPts val="1300"/>
              <a:buChar char="●"/>
            </a:pPr>
            <a:r>
              <a:rPr lang="en"/>
              <a:t>Map it to the "zero" polynomial, i.e. 0.</a:t>
            </a:r>
            <a:endParaRPr/>
          </a:p>
          <a:p>
            <a:pPr indent="0" lvl="0" marL="0" rtl="0" algn="l">
              <a:spcBef>
                <a:spcPts val="1600"/>
              </a:spcBef>
              <a:spcAft>
                <a:spcPts val="0"/>
              </a:spcAft>
              <a:buNone/>
            </a:pPr>
            <a:r>
              <a:rPr lang="en"/>
              <a:t>What if you have a set of just one point? {(x</a:t>
            </a:r>
            <a:r>
              <a:rPr baseline="-25000" lang="en"/>
              <a:t>0</a:t>
            </a:r>
            <a:r>
              <a:rPr lang="en"/>
              <a:t>, y</a:t>
            </a:r>
            <a:r>
              <a:rPr baseline="-25000" lang="en"/>
              <a:t>0</a:t>
            </a:r>
            <a:r>
              <a:rPr lang="en"/>
              <a:t>)}</a:t>
            </a:r>
            <a:endParaRPr/>
          </a:p>
          <a:p>
            <a:pPr indent="-311150" lvl="0" marL="457200" rtl="0" algn="l">
              <a:spcBef>
                <a:spcPts val="1600"/>
              </a:spcBef>
              <a:spcAft>
                <a:spcPts val="0"/>
              </a:spcAft>
              <a:buSzPts val="1300"/>
              <a:buChar char="●"/>
            </a:pPr>
            <a:r>
              <a:rPr lang="en"/>
              <a:t>Just make the function always return y</a:t>
            </a:r>
            <a:r>
              <a:rPr baseline="-25000" lang="en"/>
              <a:t>o </a:t>
            </a:r>
            <a:r>
              <a:rPr lang="en"/>
              <a:t>! </a:t>
            </a:r>
            <a:endParaRPr/>
          </a:p>
          <a:p>
            <a:pPr indent="-311150" lvl="0" marL="457200" rtl="0" algn="l">
              <a:spcBef>
                <a:spcPts val="0"/>
              </a:spcBef>
              <a:spcAft>
                <a:spcPts val="0"/>
              </a:spcAft>
              <a:buSzPts val="1300"/>
              <a:buChar char="●"/>
            </a:pPr>
            <a:r>
              <a:rPr lang="en"/>
              <a:t>f(x) = y</a:t>
            </a:r>
            <a:r>
              <a:rPr baseline="-25000" lang="en"/>
              <a:t>0</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7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834" name="Google Shape;834;p7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you have a set of 2 points? {(x</a:t>
            </a:r>
            <a:r>
              <a:rPr baseline="-25000" lang="en"/>
              <a:t>0</a:t>
            </a:r>
            <a:r>
              <a:rPr lang="en"/>
              <a:t>, y</a:t>
            </a:r>
            <a:r>
              <a:rPr baseline="-25000" lang="en"/>
              <a:t>0</a:t>
            </a:r>
            <a:r>
              <a:rPr lang="en"/>
              <a:t>), (x</a:t>
            </a:r>
            <a:r>
              <a:rPr baseline="-25000" lang="en"/>
              <a:t>1</a:t>
            </a:r>
            <a:r>
              <a:rPr lang="en"/>
              <a:t>, y</a:t>
            </a:r>
            <a:r>
              <a:rPr baseline="-25000" lang="en"/>
              <a:t>1</a:t>
            </a:r>
            <a:r>
              <a:rPr lang="en"/>
              <a:t>)}</a:t>
            </a:r>
            <a:endParaRPr/>
          </a:p>
          <a:p>
            <a:pPr indent="-298450" lvl="0" marL="457200" rtl="0" algn="l">
              <a:spcBef>
                <a:spcPts val="1600"/>
              </a:spcBef>
              <a:spcAft>
                <a:spcPts val="0"/>
              </a:spcAft>
              <a:buSzPts val="1100"/>
              <a:buChar char="●"/>
            </a:pPr>
            <a:r>
              <a:rPr lang="en" sz="1100"/>
              <a:t>f(x</a:t>
            </a:r>
            <a:r>
              <a:rPr baseline="-25000" lang="en" sz="1100"/>
              <a:t>0</a:t>
            </a:r>
            <a:r>
              <a:rPr lang="en" sz="1100"/>
              <a:t>) = y</a:t>
            </a:r>
            <a:r>
              <a:rPr baseline="-25000" lang="en" sz="1100"/>
              <a:t>0</a:t>
            </a:r>
            <a:endParaRPr sz="1100"/>
          </a:p>
          <a:p>
            <a:pPr indent="-298450" lvl="0" marL="457200" rtl="0" algn="l">
              <a:spcBef>
                <a:spcPts val="0"/>
              </a:spcBef>
              <a:spcAft>
                <a:spcPts val="0"/>
              </a:spcAft>
              <a:buSzPts val="1100"/>
              <a:buChar char="●"/>
            </a:pPr>
            <a:r>
              <a:rPr lang="en" sz="1100"/>
              <a:t>f(x</a:t>
            </a:r>
            <a:r>
              <a:rPr baseline="-25000" lang="en" sz="1100"/>
              <a:t>1</a:t>
            </a:r>
            <a:r>
              <a:rPr lang="en" sz="1100"/>
              <a:t>) = y</a:t>
            </a:r>
            <a:r>
              <a:rPr baseline="-25000" lang="en" sz="1100"/>
              <a:t>1</a:t>
            </a:r>
            <a:endParaRPr sz="1100"/>
          </a:p>
          <a:p>
            <a:pPr indent="0" lvl="0" marL="0" rtl="0" algn="l">
              <a:spcBef>
                <a:spcPts val="1600"/>
              </a:spcBef>
              <a:spcAft>
                <a:spcPts val="1600"/>
              </a:spcAft>
              <a:buNone/>
            </a:pPr>
            <a:r>
              <a:rPr lang="en"/>
              <a:t>But what's f(x) ? How can we combine the two equations?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7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840" name="Google Shape;840;p7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add them?                    </a:t>
            </a:r>
            <a:endParaRPr/>
          </a:p>
          <a:p>
            <a:pPr indent="457200" lvl="0" marL="0" rtl="0" algn="l">
              <a:spcBef>
                <a:spcPts val="1600"/>
              </a:spcBef>
              <a:spcAft>
                <a:spcPts val="0"/>
              </a:spcAft>
              <a:buNone/>
            </a:pPr>
            <a:r>
              <a:rPr lang="en"/>
              <a:t>f(x) = y</a:t>
            </a:r>
            <a:r>
              <a:rPr baseline="-25000" lang="en"/>
              <a:t>0</a:t>
            </a:r>
            <a:r>
              <a:rPr lang="en"/>
              <a:t> + y</a:t>
            </a:r>
            <a:r>
              <a:rPr baseline="-25000" lang="en"/>
              <a:t>1   </a:t>
            </a:r>
            <a:endParaRPr/>
          </a:p>
          <a:p>
            <a:pPr indent="0" lvl="0" marL="0" rtl="0" algn="l">
              <a:spcBef>
                <a:spcPts val="1600"/>
              </a:spcBef>
              <a:spcAft>
                <a:spcPts val="1600"/>
              </a:spcAft>
              <a:buNone/>
            </a:pPr>
            <a:r>
              <a:rPr lang="en"/>
              <a:t>Does f(x</a:t>
            </a:r>
            <a:r>
              <a:rPr baseline="-25000" lang="en"/>
              <a:t>0</a:t>
            </a:r>
            <a:r>
              <a:rPr lang="en"/>
              <a:t>) = y</a:t>
            </a:r>
            <a:r>
              <a:rPr baseline="-25000" lang="en"/>
              <a:t>0</a:t>
            </a:r>
            <a:r>
              <a:rPr lang="en"/>
              <a:t> + y</a:t>
            </a:r>
            <a:r>
              <a:rPr baseline="-25000" lang="en"/>
              <a:t>1</a:t>
            </a:r>
            <a:r>
              <a:rPr lang="en"/>
              <a:t>  ?   No...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a:t>
            </a:r>
            <a:r>
              <a:rPr lang="en"/>
              <a:t>x Redundancy </a:t>
            </a:r>
            <a:endParaRPr/>
          </a:p>
        </p:txBody>
      </p:sp>
      <p:sp>
        <p:nvSpPr>
          <p:cNvPr id="168" name="Google Shape;168;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we want to also correct errors? We need more redundancy!</a:t>
            </a:r>
            <a:endParaRPr/>
          </a:p>
          <a:p>
            <a:pPr indent="0" lvl="0" marL="0" rtl="0" algn="l">
              <a:spcBef>
                <a:spcPts val="1600"/>
              </a:spcBef>
              <a:spcAft>
                <a:spcPts val="0"/>
              </a:spcAft>
              <a:buNone/>
            </a:pPr>
            <a:r>
              <a:rPr lang="en"/>
              <a:t>If we repeat every element </a:t>
            </a:r>
            <a:r>
              <a:rPr i="1" lang="en"/>
              <a:t>thrice</a:t>
            </a:r>
            <a:r>
              <a:rPr lang="en"/>
              <a:t>, we can:</a:t>
            </a:r>
            <a:endParaRPr/>
          </a:p>
          <a:p>
            <a:pPr indent="-311150" lvl="0" marL="457200" rtl="0" algn="l">
              <a:spcBef>
                <a:spcPts val="1600"/>
              </a:spcBef>
              <a:spcAft>
                <a:spcPts val="0"/>
              </a:spcAft>
              <a:buSzPts val="1300"/>
              <a:buChar char="●"/>
            </a:pPr>
            <a:r>
              <a:rPr i="1" lang="en"/>
              <a:t>Correct</a:t>
            </a:r>
            <a:r>
              <a:rPr lang="en"/>
              <a:t> two erasures per symbol, because we have 3 copies and we know which ones are good.</a:t>
            </a:r>
            <a:endParaRPr/>
          </a:p>
          <a:p>
            <a:pPr indent="-311150" lvl="0" marL="457200" rtl="0" algn="l">
              <a:spcBef>
                <a:spcPts val="0"/>
              </a:spcBef>
              <a:spcAft>
                <a:spcPts val="0"/>
              </a:spcAft>
              <a:buSzPts val="1300"/>
              <a:buChar char="●"/>
            </a:pPr>
            <a:r>
              <a:rPr i="1" lang="en"/>
              <a:t>Correct</a:t>
            </a:r>
            <a:r>
              <a:rPr lang="en"/>
              <a:t> one error per symbol, because we can see there is a mismatch AND we can pick the most common symbol (i.e. "A" if it's "AAB"). </a:t>
            </a:r>
            <a:endParaRPr/>
          </a:p>
          <a:p>
            <a:pPr indent="-311150" lvl="0" marL="457200" rtl="0" algn="l">
              <a:spcBef>
                <a:spcPts val="0"/>
              </a:spcBef>
              <a:spcAft>
                <a:spcPts val="0"/>
              </a:spcAft>
              <a:buSzPts val="1300"/>
              <a:buChar char="●"/>
            </a:pPr>
            <a:r>
              <a:rPr i="1" lang="en"/>
              <a:t>Detect</a:t>
            </a:r>
            <a:r>
              <a:rPr lang="en"/>
              <a:t> one XOR two errors per symbol (2 if the errors go to different symbols).</a:t>
            </a:r>
            <a:endParaRPr/>
          </a:p>
          <a:p>
            <a:pPr indent="0" lvl="0" marL="0" rtl="0" algn="l">
              <a:spcBef>
                <a:spcPts val="1600"/>
              </a:spcBef>
              <a:spcAft>
                <a:spcPts val="1600"/>
              </a:spcAft>
              <a:buNone/>
            </a:pPr>
            <a:r>
              <a:t/>
            </a:r>
            <a:endParaRPr/>
          </a:p>
        </p:txBody>
      </p:sp>
      <p:graphicFrame>
        <p:nvGraphicFramePr>
          <p:cNvPr id="169" name="Google Shape;169;p18"/>
          <p:cNvGraphicFramePr/>
          <p:nvPr/>
        </p:nvGraphicFramePr>
        <p:xfrm>
          <a:off x="1297500" y="3741450"/>
          <a:ext cx="3000000" cy="3000000"/>
        </p:xfrm>
        <a:graphic>
          <a:graphicData uri="http://schemas.openxmlformats.org/drawingml/2006/table">
            <a:tbl>
              <a:tblPr>
                <a:noFill/>
                <a:tableStyleId>{1072CF12-D6C4-4AEE-8197-C99BCB22DA97}</a:tableStyleId>
              </a:tblPr>
              <a:tblGrid>
                <a:gridCol w="1010300"/>
              </a:tblGrid>
              <a:tr h="408875">
                <a:tc>
                  <a:txBody>
                    <a:bodyPr/>
                    <a:lstStyle/>
                    <a:p>
                      <a:pPr indent="0" lvl="0" marL="0" rtl="0" algn="l">
                        <a:spcBef>
                          <a:spcPts val="0"/>
                        </a:spcBef>
                        <a:spcAft>
                          <a:spcPts val="0"/>
                        </a:spcAft>
                        <a:buNone/>
                      </a:pPr>
                      <a:r>
                        <a:rPr b="1" lang="en">
                          <a:solidFill>
                            <a:srgbClr val="FFFFFF"/>
                          </a:solidFill>
                        </a:rPr>
                        <a:t>Message</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ABC</a:t>
                      </a:r>
                      <a:endParaRPr>
                        <a:solidFill>
                          <a:srgbClr val="FFFFFF"/>
                        </a:solidFill>
                      </a:endParaRPr>
                    </a:p>
                  </a:txBody>
                  <a:tcPr marT="91425" marB="91425" marR="91425" marL="91425"/>
                </a:tc>
              </a:tr>
            </a:tbl>
          </a:graphicData>
        </a:graphic>
      </p:graphicFrame>
      <p:graphicFrame>
        <p:nvGraphicFramePr>
          <p:cNvPr id="170" name="Google Shape;170;p18"/>
          <p:cNvGraphicFramePr/>
          <p:nvPr/>
        </p:nvGraphicFramePr>
        <p:xfrm>
          <a:off x="2750613" y="3741450"/>
          <a:ext cx="3000000" cy="3000000"/>
        </p:xfrm>
        <a:graphic>
          <a:graphicData uri="http://schemas.openxmlformats.org/drawingml/2006/table">
            <a:tbl>
              <a:tblPr>
                <a:noFill/>
                <a:tableStyleId>{1072CF12-D6C4-4AEE-8197-C99BCB22DA97}</a:tableStyleId>
              </a:tblPr>
              <a:tblGrid>
                <a:gridCol w="1370825"/>
              </a:tblGrid>
              <a:tr h="408875">
                <a:tc>
                  <a:txBody>
                    <a:bodyPr/>
                    <a:lstStyle/>
                    <a:p>
                      <a:pPr indent="0" lvl="0" marL="0" rtl="0" algn="l">
                        <a:spcBef>
                          <a:spcPts val="0"/>
                        </a:spcBef>
                        <a:spcAft>
                          <a:spcPts val="0"/>
                        </a:spcAft>
                        <a:buNone/>
                      </a:pPr>
                      <a:r>
                        <a:rPr b="1" lang="en">
                          <a:solidFill>
                            <a:srgbClr val="FFFFFF"/>
                          </a:solidFill>
                        </a:rPr>
                        <a:t>Codeword</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AAABBBCCC</a:t>
                      </a:r>
                      <a:endParaRPr>
                        <a:solidFill>
                          <a:srgbClr val="FFFFFF"/>
                        </a:solidFill>
                      </a:endParaRPr>
                    </a:p>
                  </a:txBody>
                  <a:tcPr marT="91425" marB="91425" marR="91425" marL="91425"/>
                </a:tc>
              </a:tr>
            </a:tbl>
          </a:graphicData>
        </a:graphic>
      </p:graphicFrame>
      <p:graphicFrame>
        <p:nvGraphicFramePr>
          <p:cNvPr id="171" name="Google Shape;171;p18"/>
          <p:cNvGraphicFramePr/>
          <p:nvPr/>
        </p:nvGraphicFramePr>
        <p:xfrm>
          <a:off x="4572000" y="3741450"/>
          <a:ext cx="3000000" cy="3000000"/>
        </p:xfrm>
        <a:graphic>
          <a:graphicData uri="http://schemas.openxmlformats.org/drawingml/2006/table">
            <a:tbl>
              <a:tblPr>
                <a:noFill/>
                <a:tableStyleId>{1072CF12-D6C4-4AEE-8197-C99BCB22DA97}</a:tableStyleId>
              </a:tblPr>
              <a:tblGrid>
                <a:gridCol w="1363100"/>
              </a:tblGrid>
              <a:tr h="408875">
                <a:tc>
                  <a:txBody>
                    <a:bodyPr/>
                    <a:lstStyle/>
                    <a:p>
                      <a:pPr indent="0" lvl="0" marL="0" rtl="0" algn="l">
                        <a:spcBef>
                          <a:spcPts val="0"/>
                        </a:spcBef>
                        <a:spcAft>
                          <a:spcPts val="0"/>
                        </a:spcAft>
                        <a:buNone/>
                      </a:pPr>
                      <a:r>
                        <a:rPr b="1" lang="en">
                          <a:solidFill>
                            <a:srgbClr val="FFFFFF"/>
                          </a:solidFill>
                        </a:rPr>
                        <a:t>w/Erasures</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_</a:t>
                      </a:r>
                      <a:r>
                        <a:rPr lang="en">
                          <a:solidFill>
                            <a:srgbClr val="FFFFFF"/>
                          </a:solidFill>
                        </a:rPr>
                        <a:t>A___BC__</a:t>
                      </a:r>
                      <a:endParaRPr>
                        <a:solidFill>
                          <a:srgbClr val="FFFFFF"/>
                        </a:solidFill>
                      </a:endParaRPr>
                    </a:p>
                  </a:txBody>
                  <a:tcPr marT="91425" marB="91425" marR="91425" marL="91425"/>
                </a:tc>
              </a:tr>
            </a:tbl>
          </a:graphicData>
        </a:graphic>
      </p:graphicFrame>
      <p:graphicFrame>
        <p:nvGraphicFramePr>
          <p:cNvPr id="172" name="Google Shape;172;p18"/>
          <p:cNvGraphicFramePr/>
          <p:nvPr/>
        </p:nvGraphicFramePr>
        <p:xfrm>
          <a:off x="6385650" y="3741450"/>
          <a:ext cx="3000000" cy="3000000"/>
        </p:xfrm>
        <a:graphic>
          <a:graphicData uri="http://schemas.openxmlformats.org/drawingml/2006/table">
            <a:tbl>
              <a:tblPr>
                <a:noFill/>
                <a:tableStyleId>{1072CF12-D6C4-4AEE-8197-C99BCB22DA97}</a:tableStyleId>
              </a:tblPr>
              <a:tblGrid>
                <a:gridCol w="1363100"/>
              </a:tblGrid>
              <a:tr h="408875">
                <a:tc>
                  <a:txBody>
                    <a:bodyPr/>
                    <a:lstStyle/>
                    <a:p>
                      <a:pPr indent="0" lvl="0" marL="0" rtl="0" algn="l">
                        <a:spcBef>
                          <a:spcPts val="0"/>
                        </a:spcBef>
                        <a:spcAft>
                          <a:spcPts val="0"/>
                        </a:spcAft>
                        <a:buNone/>
                      </a:pPr>
                      <a:r>
                        <a:rPr b="1" lang="en">
                          <a:solidFill>
                            <a:srgbClr val="FFFFFF"/>
                          </a:solidFill>
                        </a:rPr>
                        <a:t>w/Errors</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AABAABCAB</a:t>
                      </a:r>
                      <a:endParaRPr>
                        <a:solidFill>
                          <a:srgbClr val="FFFFFF"/>
                        </a:solidFill>
                      </a:endParaRPr>
                    </a:p>
                  </a:txBody>
                  <a:tcPr marT="91425" marB="91425" marR="91425" marL="91425"/>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7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846" name="Google Shape;846;p7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Ah</a:t>
            </a:r>
            <a:r>
              <a:rPr lang="en"/>
              <a:t>, use a conditional!         </a:t>
            </a:r>
            <a:endParaRPr/>
          </a:p>
          <a:p>
            <a:pPr indent="457200" lvl="0" marL="0" rtl="0" algn="l">
              <a:spcBef>
                <a:spcPts val="1600"/>
              </a:spcBef>
              <a:spcAft>
                <a:spcPts val="0"/>
              </a:spcAft>
              <a:buNone/>
            </a:pPr>
            <a:r>
              <a:rPr lang="en"/>
              <a:t>f(x) = if (x == x</a:t>
            </a:r>
            <a:r>
              <a:rPr baseline="-25000" lang="en"/>
              <a:t>0</a:t>
            </a:r>
            <a:r>
              <a:rPr lang="en"/>
              <a:t>) then y</a:t>
            </a:r>
            <a:r>
              <a:rPr baseline="-25000" lang="en"/>
              <a:t>0</a:t>
            </a:r>
            <a:r>
              <a:rPr lang="en"/>
              <a:t> else y</a:t>
            </a:r>
            <a:r>
              <a:rPr baseline="-25000" lang="en"/>
              <a:t>1</a:t>
            </a:r>
            <a:r>
              <a:rPr lang="en"/>
              <a:t>        </a:t>
            </a:r>
            <a:endParaRPr/>
          </a:p>
          <a:p>
            <a:pPr indent="0" lvl="0" marL="0" rtl="0" algn="l">
              <a:spcBef>
                <a:spcPts val="1600"/>
              </a:spcBef>
              <a:spcAft>
                <a:spcPts val="1600"/>
              </a:spcAft>
              <a:buNone/>
            </a:pPr>
            <a:r>
              <a:rPr lang="en"/>
              <a:t>But how can we use just addition and multiplication without "if"s?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7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852" name="Google Shape;852;p7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we at least see if x is x</a:t>
            </a:r>
            <a:r>
              <a:rPr baseline="-25000" lang="en"/>
              <a:t>0</a:t>
            </a:r>
            <a:r>
              <a:rPr lang="en"/>
              <a:t>?           </a:t>
            </a:r>
            <a:endParaRPr/>
          </a:p>
          <a:p>
            <a:pPr indent="0" lvl="0" marL="0" rtl="0" algn="l">
              <a:spcBef>
                <a:spcPts val="1600"/>
              </a:spcBef>
              <a:spcAft>
                <a:spcPts val="0"/>
              </a:spcAft>
              <a:buNone/>
            </a:pPr>
            <a:r>
              <a:rPr lang="en"/>
              <a:t>x - x</a:t>
            </a:r>
            <a:r>
              <a:rPr baseline="-25000" lang="en"/>
              <a:t>0</a:t>
            </a:r>
            <a:r>
              <a:rPr lang="en"/>
              <a:t> = 0 only if x is x</a:t>
            </a:r>
            <a:r>
              <a:rPr baseline="-25000" lang="en"/>
              <a:t>0</a:t>
            </a:r>
            <a:endParaRPr baseline="-25000"/>
          </a:p>
          <a:p>
            <a:pPr indent="0" lvl="0" marL="0" rtl="0" algn="l">
              <a:spcBef>
                <a:spcPts val="1600"/>
              </a:spcBef>
              <a:spcAft>
                <a:spcPts val="1600"/>
              </a:spcAft>
              <a:buNone/>
            </a:pPr>
            <a:r>
              <a:rPr lang="en"/>
              <a:t>And multiplication by 0 is 0...so we can "switch off" a term...</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7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858" name="Google Shape;858;p7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we do it by "switching off" terms?           </a:t>
            </a:r>
            <a:endParaRPr/>
          </a:p>
          <a:p>
            <a:pPr indent="0" lvl="0" marL="0" rtl="0" algn="l">
              <a:spcBef>
                <a:spcPts val="1600"/>
              </a:spcBef>
              <a:spcAft>
                <a:spcPts val="0"/>
              </a:spcAft>
              <a:buNone/>
            </a:pPr>
            <a:r>
              <a:rPr lang="en"/>
              <a:t>If we want to turn off y</a:t>
            </a:r>
            <a:r>
              <a:rPr baseline="-25000" lang="en"/>
              <a:t>1</a:t>
            </a:r>
            <a:r>
              <a:rPr lang="en"/>
              <a:t> when x = x</a:t>
            </a:r>
            <a:r>
              <a:rPr baseline="-25000" lang="en"/>
              <a:t>0</a:t>
            </a:r>
            <a:r>
              <a:rPr lang="en"/>
              <a:t>, then...</a:t>
            </a:r>
            <a:endParaRPr/>
          </a:p>
          <a:p>
            <a:pPr indent="457200" lvl="0" marL="0" rtl="0" algn="l">
              <a:spcBef>
                <a:spcPts val="1600"/>
              </a:spcBef>
              <a:spcAft>
                <a:spcPts val="0"/>
              </a:spcAft>
              <a:buNone/>
            </a:pPr>
            <a:r>
              <a:rPr lang="en"/>
              <a:t>f(x) = y</a:t>
            </a:r>
            <a:r>
              <a:rPr baseline="-25000" lang="en"/>
              <a:t>0</a:t>
            </a:r>
            <a:r>
              <a:rPr lang="en"/>
              <a:t> + (x-x</a:t>
            </a:r>
            <a:r>
              <a:rPr baseline="-25000" lang="en"/>
              <a:t>0</a:t>
            </a:r>
            <a:r>
              <a:rPr lang="en"/>
              <a:t>)y</a:t>
            </a:r>
            <a:r>
              <a:rPr baseline="-25000" lang="en"/>
              <a:t>1</a:t>
            </a:r>
            <a:endParaRPr/>
          </a:p>
          <a:p>
            <a:pPr indent="0" lvl="0" marL="0" rtl="0" algn="l">
              <a:spcBef>
                <a:spcPts val="1600"/>
              </a:spcBef>
              <a:spcAft>
                <a:spcPts val="0"/>
              </a:spcAft>
              <a:buNone/>
            </a:pPr>
            <a:r>
              <a:rPr lang="en"/>
              <a:t>If we want to turn off y</a:t>
            </a:r>
            <a:r>
              <a:rPr baseline="-25000" lang="en"/>
              <a:t>0</a:t>
            </a:r>
            <a:r>
              <a:rPr lang="en"/>
              <a:t> when x = x</a:t>
            </a:r>
            <a:r>
              <a:rPr baseline="-25000" lang="en"/>
              <a:t>1</a:t>
            </a:r>
            <a:r>
              <a:rPr lang="en"/>
              <a:t> too, then...</a:t>
            </a:r>
            <a:endParaRPr/>
          </a:p>
          <a:p>
            <a:pPr indent="457200" lvl="0" marL="0" rtl="0" algn="l">
              <a:spcBef>
                <a:spcPts val="1600"/>
              </a:spcBef>
              <a:spcAft>
                <a:spcPts val="0"/>
              </a:spcAft>
              <a:buNone/>
            </a:pPr>
            <a:r>
              <a:rPr lang="en"/>
              <a:t>f(x) = (x-x</a:t>
            </a:r>
            <a:r>
              <a:rPr baseline="-25000" lang="en"/>
              <a:t>1</a:t>
            </a:r>
            <a:r>
              <a:rPr lang="en"/>
              <a:t>)y</a:t>
            </a:r>
            <a:r>
              <a:rPr baseline="-25000" lang="en"/>
              <a:t>0</a:t>
            </a:r>
            <a:r>
              <a:rPr lang="en"/>
              <a:t> + (x-x</a:t>
            </a:r>
            <a:r>
              <a:rPr baseline="-25000" lang="en"/>
              <a:t>0</a:t>
            </a:r>
            <a:r>
              <a:rPr lang="en"/>
              <a:t>)y</a:t>
            </a:r>
            <a:r>
              <a:rPr baseline="-25000" lang="en"/>
              <a:t>1</a:t>
            </a:r>
            <a:endParaRPr baseline="-25000"/>
          </a:p>
          <a:p>
            <a:pPr indent="0" lvl="0" marL="0" rtl="0" algn="l">
              <a:spcBef>
                <a:spcPts val="1600"/>
              </a:spcBef>
              <a:spcAft>
                <a:spcPts val="0"/>
              </a:spcAft>
              <a:buNone/>
            </a:pPr>
            <a:r>
              <a:rPr lang="en"/>
              <a:t>Does this work now?</a:t>
            </a:r>
            <a:endParaRPr/>
          </a:p>
          <a:p>
            <a:pPr indent="457200" lvl="0" marL="0" rtl="0" algn="l">
              <a:spcBef>
                <a:spcPts val="1600"/>
              </a:spcBef>
              <a:spcAft>
                <a:spcPts val="1600"/>
              </a:spcAft>
              <a:buNone/>
            </a:pPr>
            <a:r>
              <a:rPr lang="en"/>
              <a:t>f(x</a:t>
            </a:r>
            <a:r>
              <a:rPr baseline="-25000" lang="en"/>
              <a:t>0</a:t>
            </a:r>
            <a:r>
              <a:rPr lang="en"/>
              <a:t>) = (x</a:t>
            </a:r>
            <a:r>
              <a:rPr baseline="-25000" lang="en"/>
              <a:t>0</a:t>
            </a:r>
            <a:r>
              <a:rPr lang="en"/>
              <a:t>-x</a:t>
            </a:r>
            <a:r>
              <a:rPr baseline="-25000" lang="en"/>
              <a:t>1</a:t>
            </a:r>
            <a:r>
              <a:rPr lang="en"/>
              <a:t>)y</a:t>
            </a:r>
            <a:r>
              <a:rPr baseline="-25000" lang="en"/>
              <a:t>0</a:t>
            </a:r>
            <a:r>
              <a:rPr lang="en"/>
              <a:t> + 0y</a:t>
            </a:r>
            <a:r>
              <a:rPr baseline="-25000" lang="en"/>
              <a:t>1</a:t>
            </a:r>
            <a:r>
              <a:rPr lang="en"/>
              <a:t> = (x</a:t>
            </a:r>
            <a:r>
              <a:rPr baseline="-25000" lang="en"/>
              <a:t>0</a:t>
            </a:r>
            <a:r>
              <a:rPr lang="en"/>
              <a:t>-x</a:t>
            </a:r>
            <a:r>
              <a:rPr baseline="-25000" lang="en"/>
              <a:t>1</a:t>
            </a:r>
            <a:r>
              <a:rPr lang="en"/>
              <a:t>)y</a:t>
            </a:r>
            <a:r>
              <a:rPr baseline="-25000" lang="en"/>
              <a:t>0</a:t>
            </a:r>
            <a:r>
              <a:rPr lang="en"/>
              <a:t> ≠ y</a:t>
            </a:r>
            <a:r>
              <a:rPr baseline="-25000" lang="en"/>
              <a:t>0</a:t>
            </a:r>
            <a:r>
              <a:rPr lang="en"/>
              <a:t>       ...No, that's a multiple of y</a:t>
            </a:r>
            <a:r>
              <a:rPr baseline="-25000" lang="en"/>
              <a:t>0</a:t>
            </a:r>
            <a:r>
              <a:rPr lang="en"/>
              <a:t>, but not y</a:t>
            </a:r>
            <a:r>
              <a:rPr baseline="-25000" lang="en"/>
              <a:t>0</a:t>
            </a:r>
            <a:r>
              <a:rPr lang="en"/>
              <a:t> itself</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7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864" name="Google Shape;864;p7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we "normalize" the "switched on" term, i.e. make the "switch" become 1?           </a:t>
            </a:r>
            <a:endParaRPr/>
          </a:p>
          <a:p>
            <a:pPr indent="-311150" lvl="0" marL="457200" rtl="0" algn="l">
              <a:spcBef>
                <a:spcPts val="1600"/>
              </a:spcBef>
              <a:spcAft>
                <a:spcPts val="0"/>
              </a:spcAft>
              <a:buSzPts val="1300"/>
              <a:buChar char="●"/>
            </a:pPr>
            <a:r>
              <a:rPr lang="en"/>
              <a:t>Anything divided by itself is 1</a:t>
            </a:r>
            <a:endParaRPr/>
          </a:p>
          <a:p>
            <a:pPr indent="-311150" lvl="0" marL="457200" rtl="0" algn="l">
              <a:spcBef>
                <a:spcPts val="0"/>
              </a:spcBef>
              <a:spcAft>
                <a:spcPts val="0"/>
              </a:spcAft>
              <a:buSzPts val="1300"/>
              <a:buChar char="●"/>
            </a:pPr>
            <a:r>
              <a:rPr lang="en"/>
              <a:t>10/10 = 1 </a:t>
            </a:r>
            <a:endParaRPr/>
          </a:p>
          <a:p>
            <a:pPr indent="0" lvl="0" marL="0" rtl="0" algn="l">
              <a:spcBef>
                <a:spcPts val="1600"/>
              </a:spcBef>
              <a:spcAft>
                <a:spcPts val="0"/>
              </a:spcAft>
              <a:buNone/>
            </a:pPr>
            <a:r>
              <a:rPr lang="en"/>
              <a:t>The y</a:t>
            </a:r>
            <a:r>
              <a:rPr baseline="-25000" lang="en"/>
              <a:t>0</a:t>
            </a:r>
            <a:r>
              <a:rPr lang="en"/>
              <a:t> switch is</a:t>
            </a:r>
            <a:r>
              <a:rPr lang="en"/>
              <a:t> (x-x</a:t>
            </a:r>
            <a:r>
              <a:rPr baseline="-25000" lang="en"/>
              <a:t>1</a:t>
            </a:r>
            <a:r>
              <a:rPr lang="en"/>
              <a:t>), and it's only "on" when x = x</a:t>
            </a:r>
            <a:r>
              <a:rPr baseline="-25000" lang="en"/>
              <a:t>0</a:t>
            </a:r>
            <a:r>
              <a:rPr lang="en"/>
              <a:t>, so to normalize it when it's on we make it...</a:t>
            </a:r>
            <a:endParaRPr/>
          </a:p>
          <a:p>
            <a:pPr indent="0" lvl="0" marL="457200" rtl="0" algn="l">
              <a:spcBef>
                <a:spcPts val="1600"/>
              </a:spcBef>
              <a:spcAft>
                <a:spcPts val="0"/>
              </a:spcAft>
              <a:buNone/>
            </a:pPr>
            <a:r>
              <a:t/>
            </a:r>
            <a:endParaRPr/>
          </a:p>
          <a:p>
            <a:pPr indent="0" lvl="0" marL="0" rtl="0" algn="l">
              <a:spcBef>
                <a:spcPts val="1600"/>
              </a:spcBef>
              <a:spcAft>
                <a:spcPts val="0"/>
              </a:spcAft>
              <a:buNone/>
            </a:pPr>
            <a:r>
              <a:rPr lang="en"/>
              <a:t>Altogether: </a:t>
            </a:r>
            <a:endParaRPr/>
          </a:p>
          <a:p>
            <a:pPr indent="457200" lvl="0" marL="0" rtl="0" algn="l">
              <a:spcBef>
                <a:spcPts val="1600"/>
              </a:spcBef>
              <a:spcAft>
                <a:spcPts val="1600"/>
              </a:spcAft>
              <a:buNone/>
            </a:pPr>
            <a:r>
              <a:t/>
            </a:r>
            <a:endParaRPr/>
          </a:p>
        </p:txBody>
      </p:sp>
      <p:pic>
        <p:nvPicPr>
          <p:cNvPr id="865" name="Google Shape;865;p75"/>
          <p:cNvPicPr preferRelativeResize="0"/>
          <p:nvPr/>
        </p:nvPicPr>
        <p:blipFill>
          <a:blip r:embed="rId3">
            <a:alphaModFix/>
          </a:blip>
          <a:stretch>
            <a:fillRect/>
          </a:stretch>
        </p:blipFill>
        <p:spPr>
          <a:xfrm>
            <a:off x="1886075" y="3118550"/>
            <a:ext cx="992700" cy="575209"/>
          </a:xfrm>
          <a:prstGeom prst="rect">
            <a:avLst/>
          </a:prstGeom>
          <a:noFill/>
          <a:ln>
            <a:noFill/>
          </a:ln>
        </p:spPr>
      </p:pic>
      <p:pic>
        <p:nvPicPr>
          <p:cNvPr id="866" name="Google Shape;866;p75"/>
          <p:cNvPicPr preferRelativeResize="0"/>
          <p:nvPr/>
        </p:nvPicPr>
        <p:blipFill>
          <a:blip r:embed="rId4">
            <a:alphaModFix/>
          </a:blip>
          <a:stretch>
            <a:fillRect/>
          </a:stretch>
        </p:blipFill>
        <p:spPr>
          <a:xfrm>
            <a:off x="1886075" y="3118550"/>
            <a:ext cx="992700" cy="575209"/>
          </a:xfrm>
          <a:prstGeom prst="rect">
            <a:avLst/>
          </a:prstGeom>
          <a:noFill/>
          <a:ln>
            <a:noFill/>
          </a:ln>
        </p:spPr>
      </p:pic>
      <p:pic>
        <p:nvPicPr>
          <p:cNvPr id="867" name="Google Shape;867;p75"/>
          <p:cNvPicPr preferRelativeResize="0"/>
          <p:nvPr/>
        </p:nvPicPr>
        <p:blipFill>
          <a:blip r:embed="rId5">
            <a:alphaModFix/>
          </a:blip>
          <a:stretch>
            <a:fillRect/>
          </a:stretch>
        </p:blipFill>
        <p:spPr>
          <a:xfrm>
            <a:off x="1886075" y="4170300"/>
            <a:ext cx="5010150" cy="742950"/>
          </a:xfrm>
          <a:prstGeom prst="rect">
            <a:avLst/>
          </a:prstGeom>
          <a:noFill/>
          <a:ln>
            <a:noFill/>
          </a:ln>
        </p:spPr>
      </p:pic>
      <p:pic>
        <p:nvPicPr>
          <p:cNvPr id="868" name="Google Shape;868;p75"/>
          <p:cNvPicPr preferRelativeResize="0"/>
          <p:nvPr/>
        </p:nvPicPr>
        <p:blipFill>
          <a:blip r:embed="rId6">
            <a:alphaModFix/>
          </a:blip>
          <a:stretch>
            <a:fillRect/>
          </a:stretch>
        </p:blipFill>
        <p:spPr>
          <a:xfrm>
            <a:off x="1886075" y="4170300"/>
            <a:ext cx="5010150" cy="7429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7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874" name="Google Shape;874;p7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
            </a:r>
            <a:r>
              <a:rPr lang="en"/>
              <a:t>id we do it?           </a:t>
            </a:r>
            <a:endParaRPr/>
          </a:p>
          <a:p>
            <a:pPr indent="0" lvl="0" marL="0" rtl="0" algn="l">
              <a:spcBef>
                <a:spcPts val="1600"/>
              </a:spcBef>
              <a:spcAft>
                <a:spcPts val="0"/>
              </a:spcAft>
              <a:buNone/>
            </a:pPr>
            <a:r>
              <a:rPr lang="en"/>
              <a:t>Let's try it...</a:t>
            </a:r>
            <a:endParaRPr/>
          </a:p>
          <a:p>
            <a:pPr indent="0" lvl="0" marL="0" rtl="0" algn="l">
              <a:spcBef>
                <a:spcPts val="1600"/>
              </a:spcBef>
              <a:spcAft>
                <a:spcPts val="1600"/>
              </a:spcAft>
              <a:buNone/>
            </a:pPr>
            <a:r>
              <a:t/>
            </a:r>
            <a:endParaRPr/>
          </a:p>
        </p:txBody>
      </p:sp>
      <p:pic>
        <p:nvPicPr>
          <p:cNvPr id="875" name="Google Shape;875;p76"/>
          <p:cNvPicPr preferRelativeResize="0"/>
          <p:nvPr/>
        </p:nvPicPr>
        <p:blipFill>
          <a:blip r:embed="rId3">
            <a:alphaModFix/>
          </a:blip>
          <a:stretch>
            <a:fillRect/>
          </a:stretch>
        </p:blipFill>
        <p:spPr>
          <a:xfrm>
            <a:off x="2784050" y="1562775"/>
            <a:ext cx="4498299" cy="667050"/>
          </a:xfrm>
          <a:prstGeom prst="rect">
            <a:avLst/>
          </a:prstGeom>
          <a:noFill/>
          <a:ln>
            <a:noFill/>
          </a:ln>
        </p:spPr>
      </p:pic>
      <p:pic>
        <p:nvPicPr>
          <p:cNvPr id="876" name="Google Shape;876;p76"/>
          <p:cNvPicPr preferRelativeResize="0"/>
          <p:nvPr/>
        </p:nvPicPr>
        <p:blipFill>
          <a:blip r:embed="rId4">
            <a:alphaModFix/>
          </a:blip>
          <a:stretch>
            <a:fillRect/>
          </a:stretch>
        </p:blipFill>
        <p:spPr>
          <a:xfrm>
            <a:off x="816450" y="2743888"/>
            <a:ext cx="8001000" cy="676275"/>
          </a:xfrm>
          <a:prstGeom prst="rect">
            <a:avLst/>
          </a:prstGeom>
          <a:noFill/>
          <a:ln>
            <a:noFill/>
          </a:ln>
        </p:spPr>
      </p:pic>
      <p:pic>
        <p:nvPicPr>
          <p:cNvPr id="877" name="Google Shape;877;p76"/>
          <p:cNvPicPr preferRelativeResize="0"/>
          <p:nvPr/>
        </p:nvPicPr>
        <p:blipFill>
          <a:blip r:embed="rId5">
            <a:alphaModFix/>
          </a:blip>
          <a:stretch>
            <a:fillRect/>
          </a:stretch>
        </p:blipFill>
        <p:spPr>
          <a:xfrm>
            <a:off x="821213" y="3802463"/>
            <a:ext cx="7991475" cy="676275"/>
          </a:xfrm>
          <a:prstGeom prst="rect">
            <a:avLst/>
          </a:prstGeom>
          <a:noFill/>
          <a:ln>
            <a:noFill/>
          </a:ln>
        </p:spPr>
      </p:pic>
      <p:cxnSp>
        <p:nvCxnSpPr>
          <p:cNvPr id="878" name="Google Shape;878;p76"/>
          <p:cNvCxnSpPr/>
          <p:nvPr/>
        </p:nvCxnSpPr>
        <p:spPr>
          <a:xfrm flipH="1" rot="10800000">
            <a:off x="543775" y="3606825"/>
            <a:ext cx="8361600" cy="9000"/>
          </a:xfrm>
          <a:prstGeom prst="straightConnector1">
            <a:avLst/>
          </a:prstGeom>
          <a:noFill/>
          <a:ln cap="flat" cmpd="sng" w="9525">
            <a:solidFill>
              <a:schemeClr val="dk2"/>
            </a:solidFill>
            <a:prstDash val="solid"/>
            <a:round/>
            <a:headEnd len="med" w="med" type="none"/>
            <a:tailEnd len="med" w="med" type="none"/>
          </a:ln>
        </p:spPr>
      </p:cxnSp>
      <p:cxnSp>
        <p:nvCxnSpPr>
          <p:cNvPr id="879" name="Google Shape;879;p76"/>
          <p:cNvCxnSpPr/>
          <p:nvPr/>
        </p:nvCxnSpPr>
        <p:spPr>
          <a:xfrm flipH="1" rot="10800000">
            <a:off x="636150" y="2484750"/>
            <a:ext cx="8361600" cy="9000"/>
          </a:xfrm>
          <a:prstGeom prst="straightConnector1">
            <a:avLst/>
          </a:prstGeom>
          <a:noFill/>
          <a:ln cap="flat" cmpd="sng" w="9525">
            <a:solidFill>
              <a:schemeClr val="dk2"/>
            </a:solidFill>
            <a:prstDash val="solid"/>
            <a:round/>
            <a:headEnd len="med" w="med" type="none"/>
            <a:tailEnd len="med" w="med" type="none"/>
          </a:ln>
        </p:spPr>
      </p:cxnSp>
      <p:pic>
        <p:nvPicPr>
          <p:cNvPr id="880" name="Google Shape;880;p76"/>
          <p:cNvPicPr preferRelativeResize="0"/>
          <p:nvPr/>
        </p:nvPicPr>
        <p:blipFill>
          <a:blip r:embed="rId6">
            <a:alphaModFix/>
          </a:blip>
          <a:stretch>
            <a:fillRect/>
          </a:stretch>
        </p:blipFill>
        <p:spPr>
          <a:xfrm>
            <a:off x="2736675" y="1567550"/>
            <a:ext cx="4498299" cy="667050"/>
          </a:xfrm>
          <a:prstGeom prst="rect">
            <a:avLst/>
          </a:prstGeom>
          <a:noFill/>
          <a:ln>
            <a:noFill/>
          </a:ln>
        </p:spPr>
      </p:pic>
      <p:pic>
        <p:nvPicPr>
          <p:cNvPr id="881" name="Google Shape;881;p76"/>
          <p:cNvPicPr preferRelativeResize="0"/>
          <p:nvPr/>
        </p:nvPicPr>
        <p:blipFill>
          <a:blip r:embed="rId7">
            <a:alphaModFix/>
          </a:blip>
          <a:stretch>
            <a:fillRect/>
          </a:stretch>
        </p:blipFill>
        <p:spPr>
          <a:xfrm>
            <a:off x="816450" y="2743888"/>
            <a:ext cx="8001000" cy="676275"/>
          </a:xfrm>
          <a:prstGeom prst="rect">
            <a:avLst/>
          </a:prstGeom>
          <a:noFill/>
          <a:ln>
            <a:noFill/>
          </a:ln>
        </p:spPr>
      </p:pic>
      <p:pic>
        <p:nvPicPr>
          <p:cNvPr id="882" name="Google Shape;882;p76"/>
          <p:cNvPicPr preferRelativeResize="0"/>
          <p:nvPr/>
        </p:nvPicPr>
        <p:blipFill>
          <a:blip r:embed="rId8">
            <a:alphaModFix/>
          </a:blip>
          <a:stretch>
            <a:fillRect/>
          </a:stretch>
        </p:blipFill>
        <p:spPr>
          <a:xfrm>
            <a:off x="816450" y="3802463"/>
            <a:ext cx="7991475" cy="6762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7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888" name="Google Shape;888;p7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achieved was like "boolean" logic, but with mathematical operators.</a:t>
            </a:r>
            <a:endParaRPr/>
          </a:p>
          <a:p>
            <a:pPr indent="0" lvl="0" marL="0" rtl="0" algn="l">
              <a:spcBef>
                <a:spcPts val="1600"/>
              </a:spcBef>
              <a:spcAft>
                <a:spcPts val="0"/>
              </a:spcAft>
              <a:buNone/>
            </a:pPr>
            <a:r>
              <a:rPr lang="en"/>
              <a:t>In bash-like notation we might have said:</a:t>
            </a:r>
            <a:endParaRPr/>
          </a:p>
          <a:p>
            <a:pPr indent="0" lvl="0" marL="0" rtl="0" algn="l">
              <a:spcBef>
                <a:spcPts val="1600"/>
              </a:spcBef>
              <a:spcAft>
                <a:spcPts val="0"/>
              </a:spcAft>
              <a:buNone/>
            </a:pPr>
            <a:r>
              <a:rPr lang="en"/>
              <a:t>f(x) = x != x1 &amp;&amp; y0 || x != x0 &amp;&amp; y1</a:t>
            </a:r>
            <a:endParaRPr/>
          </a:p>
          <a:p>
            <a:pPr indent="-311150" lvl="0" marL="457200" rtl="0" algn="l">
              <a:spcBef>
                <a:spcPts val="1600"/>
              </a:spcBef>
              <a:spcAft>
                <a:spcPts val="0"/>
              </a:spcAft>
              <a:buSzPts val="1300"/>
              <a:buChar char="●"/>
            </a:pPr>
            <a:r>
              <a:rPr lang="en"/>
              <a:t>We do inequality testing with "-" instead of "!=" which gives us 0 or not 0.</a:t>
            </a:r>
            <a:endParaRPr/>
          </a:p>
          <a:p>
            <a:pPr indent="-298450" lvl="1" marL="914400" rtl="0" algn="l">
              <a:spcBef>
                <a:spcPts val="0"/>
              </a:spcBef>
              <a:spcAft>
                <a:spcPts val="0"/>
              </a:spcAft>
              <a:buSzPts val="1100"/>
              <a:buChar char="○"/>
            </a:pPr>
            <a:r>
              <a:rPr lang="en"/>
              <a:t>We then normalize this to 0 and 1</a:t>
            </a:r>
            <a:endParaRPr/>
          </a:p>
          <a:p>
            <a:pPr indent="-298450" lvl="1" marL="914400" rtl="0" algn="l">
              <a:spcBef>
                <a:spcPts val="0"/>
              </a:spcBef>
              <a:spcAft>
                <a:spcPts val="0"/>
              </a:spcAft>
              <a:buSzPts val="1100"/>
              <a:buChar char="○"/>
            </a:pPr>
            <a:r>
              <a:rPr lang="en"/>
              <a:t>Thus 0 and 1 become our "booleans"</a:t>
            </a:r>
            <a:endParaRPr/>
          </a:p>
          <a:p>
            <a:pPr indent="-311150" lvl="0" marL="457200" rtl="0" algn="l">
              <a:spcBef>
                <a:spcPts val="0"/>
              </a:spcBef>
              <a:spcAft>
                <a:spcPts val="0"/>
              </a:spcAft>
              <a:buSzPts val="1300"/>
              <a:buChar char="●"/>
            </a:pPr>
            <a:r>
              <a:rPr lang="en"/>
              <a:t>Multiplication becomes our &amp;&amp;: x &amp;&amp; false = false, similarly x * 0 = 0</a:t>
            </a:r>
            <a:endParaRPr/>
          </a:p>
          <a:p>
            <a:pPr indent="-311150" lvl="0" marL="457200" rtl="0" algn="l">
              <a:spcBef>
                <a:spcPts val="0"/>
              </a:spcBef>
              <a:spcAft>
                <a:spcPts val="0"/>
              </a:spcAft>
              <a:buSzPts val="1300"/>
              <a:buChar char="●"/>
            </a:pPr>
            <a:r>
              <a:rPr lang="en"/>
              <a:t>Addition becomes our ||: x || false = x, similarly x + 0 = x</a:t>
            </a:r>
            <a:endParaRPr/>
          </a:p>
          <a:p>
            <a:pPr indent="-311150" lvl="0" marL="457200" rtl="0" algn="l">
              <a:spcBef>
                <a:spcPts val="0"/>
              </a:spcBef>
              <a:spcAft>
                <a:spcPts val="0"/>
              </a:spcAft>
              <a:buSzPts val="1300"/>
              <a:buChar char="●"/>
            </a:pPr>
            <a:r>
              <a:rPr lang="en"/>
              <a:t>There's more to this intuition in later slides...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7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894" name="Google Shape;894;p7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Whew! But now what if you have a set of 3 points? {(x</a:t>
            </a:r>
            <a:r>
              <a:rPr baseline="-25000" lang="en"/>
              <a:t>0</a:t>
            </a:r>
            <a:r>
              <a:rPr lang="en"/>
              <a:t>, y</a:t>
            </a:r>
            <a:r>
              <a:rPr baseline="-25000" lang="en"/>
              <a:t>0</a:t>
            </a:r>
            <a:r>
              <a:rPr lang="en"/>
              <a:t>), (x</a:t>
            </a:r>
            <a:r>
              <a:rPr baseline="-25000" lang="en"/>
              <a:t>1</a:t>
            </a:r>
            <a:r>
              <a:rPr lang="en"/>
              <a:t>, y</a:t>
            </a:r>
            <a:r>
              <a:rPr baseline="-25000" lang="en"/>
              <a:t>1</a:t>
            </a:r>
            <a:r>
              <a:rPr lang="en"/>
              <a:t>), (x</a:t>
            </a:r>
            <a:r>
              <a:rPr baseline="-25000" lang="en"/>
              <a:t>2</a:t>
            </a:r>
            <a:r>
              <a:rPr lang="en"/>
              <a:t>, y</a:t>
            </a:r>
            <a:r>
              <a:rPr baseline="-25000" lang="en"/>
              <a:t>2</a:t>
            </a:r>
            <a:r>
              <a:rPr lang="en"/>
              <a:t>)}</a:t>
            </a:r>
            <a:endParaRPr/>
          </a:p>
          <a:p>
            <a:pPr indent="-298450" lvl="0" marL="457200" rtl="0" algn="l">
              <a:spcBef>
                <a:spcPts val="1600"/>
              </a:spcBef>
              <a:spcAft>
                <a:spcPts val="0"/>
              </a:spcAft>
              <a:buSzPts val="1100"/>
              <a:buChar char="●"/>
            </a:pPr>
            <a:r>
              <a:rPr lang="en" sz="1100"/>
              <a:t>f(x</a:t>
            </a:r>
            <a:r>
              <a:rPr baseline="-25000" lang="en" sz="1100"/>
              <a:t>0</a:t>
            </a:r>
            <a:r>
              <a:rPr lang="en" sz="1100"/>
              <a:t>) = y</a:t>
            </a:r>
            <a:r>
              <a:rPr baseline="-25000" lang="en" sz="1100"/>
              <a:t>0</a:t>
            </a:r>
            <a:endParaRPr sz="1100"/>
          </a:p>
          <a:p>
            <a:pPr indent="-298450" lvl="0" marL="457200" rtl="0" algn="l">
              <a:spcBef>
                <a:spcPts val="0"/>
              </a:spcBef>
              <a:spcAft>
                <a:spcPts val="0"/>
              </a:spcAft>
              <a:buSzPts val="1100"/>
              <a:buChar char="●"/>
            </a:pPr>
            <a:r>
              <a:rPr lang="en" sz="1100"/>
              <a:t>f(x</a:t>
            </a:r>
            <a:r>
              <a:rPr baseline="-25000" lang="en" sz="1100"/>
              <a:t>1</a:t>
            </a:r>
            <a:r>
              <a:rPr lang="en" sz="1100"/>
              <a:t>) = y</a:t>
            </a:r>
            <a:r>
              <a:rPr baseline="-25000" lang="en" sz="1100"/>
              <a:t>1</a:t>
            </a:r>
            <a:endParaRPr baseline="-25000" sz="1100"/>
          </a:p>
          <a:p>
            <a:pPr indent="-298450" lvl="0" marL="457200" rtl="0" algn="l">
              <a:spcBef>
                <a:spcPts val="0"/>
              </a:spcBef>
              <a:spcAft>
                <a:spcPts val="0"/>
              </a:spcAft>
              <a:buSzPts val="1100"/>
              <a:buChar char="●"/>
            </a:pPr>
            <a:r>
              <a:rPr lang="en" sz="1100"/>
              <a:t>f(x</a:t>
            </a:r>
            <a:r>
              <a:rPr baseline="-25000" lang="en" sz="1100"/>
              <a:t>2</a:t>
            </a:r>
            <a:r>
              <a:rPr lang="en" sz="1100"/>
              <a:t>) = y</a:t>
            </a:r>
            <a:r>
              <a:rPr baseline="-25000" lang="en" sz="1100"/>
              <a:t>2</a:t>
            </a:r>
            <a:endParaRPr baseline="-25000" sz="1100"/>
          </a:p>
          <a:p>
            <a:pPr indent="0" lvl="0" marL="0" rtl="0" algn="l">
              <a:spcBef>
                <a:spcPts val="1600"/>
              </a:spcBef>
              <a:spcAft>
                <a:spcPts val="0"/>
              </a:spcAft>
              <a:buNone/>
            </a:pPr>
            <a:r>
              <a:rPr lang="en"/>
              <a:t>Can we extend the switch?</a:t>
            </a:r>
            <a:endParaRPr/>
          </a:p>
          <a:p>
            <a:pPr indent="-311150" lvl="0" marL="457200" rtl="0" algn="l">
              <a:spcBef>
                <a:spcPts val="1600"/>
              </a:spcBef>
              <a:spcAft>
                <a:spcPts val="0"/>
              </a:spcAft>
              <a:buSzPts val="1300"/>
              <a:buChar char="●"/>
            </a:pPr>
            <a:r>
              <a:rPr lang="en"/>
              <a:t>We want y</a:t>
            </a:r>
            <a:r>
              <a:rPr baseline="-25000" lang="en"/>
              <a:t>0</a:t>
            </a:r>
            <a:r>
              <a:rPr lang="en"/>
              <a:t> when x is not x</a:t>
            </a:r>
            <a:r>
              <a:rPr baseline="-25000" lang="en"/>
              <a:t>1</a:t>
            </a:r>
            <a:r>
              <a:rPr lang="en"/>
              <a:t> and not x</a:t>
            </a:r>
            <a:r>
              <a:rPr baseline="-25000" lang="en"/>
              <a:t>2</a:t>
            </a:r>
            <a:endParaRPr/>
          </a:p>
          <a:p>
            <a:pPr indent="-311150" lvl="0" marL="457200" rtl="0" algn="l">
              <a:spcBef>
                <a:spcPts val="0"/>
              </a:spcBef>
              <a:spcAft>
                <a:spcPts val="0"/>
              </a:spcAft>
              <a:buSzPts val="1300"/>
              <a:buChar char="●"/>
            </a:pPr>
            <a:r>
              <a:rPr lang="en"/>
              <a:t>(x - x</a:t>
            </a:r>
            <a:r>
              <a:rPr baseline="-25000" lang="en"/>
              <a:t>1</a:t>
            </a:r>
            <a:r>
              <a:rPr lang="en"/>
              <a:t>) switches off (becomes 0) when x is x</a:t>
            </a:r>
            <a:r>
              <a:rPr baseline="-25000" lang="en"/>
              <a:t>1</a:t>
            </a:r>
            <a:r>
              <a:rPr lang="en"/>
              <a:t>, it's similar for (x - x</a:t>
            </a:r>
            <a:r>
              <a:rPr baseline="-25000" lang="en"/>
              <a:t>2</a:t>
            </a:r>
            <a:r>
              <a:rPr lang="en"/>
              <a:t>)</a:t>
            </a:r>
            <a:endParaRPr/>
          </a:p>
          <a:p>
            <a:pPr indent="-311150" lvl="0" marL="457200" rtl="0" algn="l">
              <a:spcBef>
                <a:spcPts val="0"/>
              </a:spcBef>
              <a:spcAft>
                <a:spcPts val="0"/>
              </a:spcAft>
              <a:buSzPts val="1300"/>
              <a:buChar char="●"/>
            </a:pPr>
            <a:r>
              <a:rPr lang="en"/>
              <a:t>Let's just "and" them together, i.e. multiply them</a:t>
            </a:r>
            <a:endParaRPr/>
          </a:p>
          <a:p>
            <a:pPr indent="-311150" lvl="0" marL="457200" rtl="0" algn="l">
              <a:spcBef>
                <a:spcPts val="0"/>
              </a:spcBef>
              <a:spcAft>
                <a:spcPts val="0"/>
              </a:spcAft>
              <a:buSzPts val="1300"/>
              <a:buChar char="●"/>
            </a:pPr>
            <a:r>
              <a:rPr lang="en"/>
              <a:t>(x - x</a:t>
            </a:r>
            <a:r>
              <a:rPr baseline="-25000" lang="en"/>
              <a:t>1</a:t>
            </a:r>
            <a:r>
              <a:rPr lang="en"/>
              <a:t>) (x - x</a:t>
            </a:r>
            <a:r>
              <a:rPr baseline="-25000" lang="en"/>
              <a:t>2</a:t>
            </a:r>
            <a:r>
              <a:rPr lang="en"/>
              <a:t>) is 0 when the value is x</a:t>
            </a:r>
            <a:r>
              <a:rPr baseline="-25000" lang="en"/>
              <a:t>1</a:t>
            </a:r>
            <a:r>
              <a:rPr lang="en"/>
              <a:t> or x</a:t>
            </a:r>
            <a:r>
              <a:rPr baseline="-25000" lang="en"/>
              <a:t>2</a:t>
            </a:r>
            <a:r>
              <a:rPr lang="en"/>
              <a:t> but it's not zero when x</a:t>
            </a:r>
            <a:r>
              <a:rPr baseline="-25000" lang="en"/>
              <a:t>0</a:t>
            </a:r>
            <a:endParaRPr/>
          </a:p>
          <a:p>
            <a:pPr indent="-311150" lvl="0" marL="457200" rtl="0" algn="l">
              <a:spcBef>
                <a:spcPts val="0"/>
              </a:spcBef>
              <a:spcAft>
                <a:spcPts val="0"/>
              </a:spcAft>
              <a:buSzPts val="1300"/>
              <a:buChar char="●"/>
            </a:pPr>
            <a:r>
              <a:rPr lang="en"/>
              <a:t>Then let's normalize when x=x</a:t>
            </a:r>
            <a:r>
              <a:rPr baseline="-25000" lang="en"/>
              <a:t>0</a:t>
            </a:r>
            <a:r>
              <a:rPr lang="en"/>
              <a:t> same as before by dividing by (x</a:t>
            </a:r>
            <a:r>
              <a:rPr baseline="-25000" lang="en"/>
              <a:t>0</a:t>
            </a:r>
            <a:r>
              <a:rPr lang="en"/>
              <a:t> - x</a:t>
            </a:r>
            <a:r>
              <a:rPr baseline="-25000" lang="en"/>
              <a:t>1</a:t>
            </a:r>
            <a:r>
              <a:rPr lang="en"/>
              <a:t>) (x</a:t>
            </a:r>
            <a:r>
              <a:rPr baseline="-25000" lang="en"/>
              <a:t>0</a:t>
            </a:r>
            <a:r>
              <a:rPr lang="en"/>
              <a:t> - x</a:t>
            </a:r>
            <a:r>
              <a:rPr baseline="-25000" lang="en"/>
              <a:t>2</a:t>
            </a:r>
            <a:r>
              <a:rPr lang="en"/>
              <a: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7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900" name="Google Shape;900;p7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Whew! But now w</a:t>
            </a:r>
            <a:r>
              <a:rPr lang="en"/>
              <a:t>hat if you have a set of 3 points? {(x</a:t>
            </a:r>
            <a:r>
              <a:rPr baseline="-25000" lang="en"/>
              <a:t>0</a:t>
            </a:r>
            <a:r>
              <a:rPr lang="en"/>
              <a:t>, y</a:t>
            </a:r>
            <a:r>
              <a:rPr baseline="-25000" lang="en"/>
              <a:t>0</a:t>
            </a:r>
            <a:r>
              <a:rPr lang="en"/>
              <a:t>), (x</a:t>
            </a:r>
            <a:r>
              <a:rPr baseline="-25000" lang="en"/>
              <a:t>1</a:t>
            </a:r>
            <a:r>
              <a:rPr lang="en"/>
              <a:t>, y</a:t>
            </a:r>
            <a:r>
              <a:rPr baseline="-25000" lang="en"/>
              <a:t>1</a:t>
            </a:r>
            <a:r>
              <a:rPr lang="en"/>
              <a:t>), (x</a:t>
            </a:r>
            <a:r>
              <a:rPr baseline="-25000" lang="en"/>
              <a:t>2</a:t>
            </a:r>
            <a:r>
              <a:rPr lang="en"/>
              <a:t>, y</a:t>
            </a:r>
            <a:r>
              <a:rPr baseline="-25000" lang="en"/>
              <a:t>2</a:t>
            </a:r>
            <a:r>
              <a:rPr lang="en"/>
              <a:t>)</a:t>
            </a:r>
            <a:r>
              <a:rPr lang="en"/>
              <a:t>}</a:t>
            </a:r>
            <a:endParaRPr/>
          </a:p>
          <a:p>
            <a:pPr indent="-298450" lvl="0" marL="457200" rtl="0" algn="l">
              <a:spcBef>
                <a:spcPts val="1600"/>
              </a:spcBef>
              <a:spcAft>
                <a:spcPts val="0"/>
              </a:spcAft>
              <a:buSzPts val="1100"/>
              <a:buChar char="●"/>
            </a:pPr>
            <a:r>
              <a:rPr lang="en" sz="1100"/>
              <a:t>f(x</a:t>
            </a:r>
            <a:r>
              <a:rPr baseline="-25000" lang="en" sz="1100"/>
              <a:t>0</a:t>
            </a:r>
            <a:r>
              <a:rPr lang="en" sz="1100"/>
              <a:t>) = y</a:t>
            </a:r>
            <a:r>
              <a:rPr baseline="-25000" lang="en" sz="1100"/>
              <a:t>0</a:t>
            </a:r>
            <a:endParaRPr sz="1100"/>
          </a:p>
          <a:p>
            <a:pPr indent="-298450" lvl="0" marL="457200" rtl="0" algn="l">
              <a:spcBef>
                <a:spcPts val="0"/>
              </a:spcBef>
              <a:spcAft>
                <a:spcPts val="0"/>
              </a:spcAft>
              <a:buSzPts val="1100"/>
              <a:buChar char="●"/>
            </a:pPr>
            <a:r>
              <a:rPr lang="en" sz="1100"/>
              <a:t>f(x</a:t>
            </a:r>
            <a:r>
              <a:rPr baseline="-25000" lang="en" sz="1100"/>
              <a:t>1</a:t>
            </a:r>
            <a:r>
              <a:rPr lang="en" sz="1100"/>
              <a:t>) = y</a:t>
            </a:r>
            <a:r>
              <a:rPr baseline="-25000" lang="en" sz="1100"/>
              <a:t>1</a:t>
            </a:r>
            <a:endParaRPr baseline="-25000" sz="1100"/>
          </a:p>
          <a:p>
            <a:pPr indent="-298450" lvl="0" marL="457200" rtl="0" algn="l">
              <a:spcBef>
                <a:spcPts val="0"/>
              </a:spcBef>
              <a:spcAft>
                <a:spcPts val="0"/>
              </a:spcAft>
              <a:buSzPts val="1100"/>
              <a:buChar char="●"/>
            </a:pPr>
            <a:r>
              <a:rPr lang="en" sz="1100"/>
              <a:t>f(x</a:t>
            </a:r>
            <a:r>
              <a:rPr baseline="-25000" lang="en" sz="1100"/>
              <a:t>2</a:t>
            </a:r>
            <a:r>
              <a:rPr lang="en" sz="1100"/>
              <a:t>) = y</a:t>
            </a:r>
            <a:r>
              <a:rPr baseline="-25000" lang="en" sz="1100"/>
              <a:t>2</a:t>
            </a:r>
            <a:endParaRPr baseline="-25000" sz="1100"/>
          </a:p>
          <a:p>
            <a:pPr indent="0" lvl="0" marL="0" rtl="0" algn="l">
              <a:spcBef>
                <a:spcPts val="1600"/>
              </a:spcBef>
              <a:spcAft>
                <a:spcPts val="0"/>
              </a:spcAft>
              <a:buNone/>
            </a:pPr>
            <a:r>
              <a:rPr lang="en"/>
              <a:t>What are we left with?</a:t>
            </a:r>
            <a:endParaRPr/>
          </a:p>
          <a:p>
            <a:pPr indent="0" lvl="0" marL="457200" rtl="0" algn="l">
              <a:spcBef>
                <a:spcPts val="1600"/>
              </a:spcBef>
              <a:spcAft>
                <a:spcPts val="1600"/>
              </a:spcAft>
              <a:buNone/>
            </a:pPr>
            <a:r>
              <a:t/>
            </a:r>
            <a:endParaRPr/>
          </a:p>
        </p:txBody>
      </p:sp>
      <p:pic>
        <p:nvPicPr>
          <p:cNvPr id="901" name="Google Shape;901;p79"/>
          <p:cNvPicPr preferRelativeResize="0"/>
          <p:nvPr/>
        </p:nvPicPr>
        <p:blipFill>
          <a:blip r:embed="rId3">
            <a:alphaModFix/>
          </a:blip>
          <a:stretch>
            <a:fillRect/>
          </a:stretch>
        </p:blipFill>
        <p:spPr>
          <a:xfrm>
            <a:off x="1040637" y="3424200"/>
            <a:ext cx="7552628" cy="550400"/>
          </a:xfrm>
          <a:prstGeom prst="rect">
            <a:avLst/>
          </a:prstGeom>
          <a:noFill/>
          <a:ln>
            <a:noFill/>
          </a:ln>
        </p:spPr>
      </p:pic>
      <p:pic>
        <p:nvPicPr>
          <p:cNvPr id="902" name="Google Shape;902;p79"/>
          <p:cNvPicPr preferRelativeResize="0"/>
          <p:nvPr/>
        </p:nvPicPr>
        <p:blipFill>
          <a:blip r:embed="rId4">
            <a:alphaModFix/>
          </a:blip>
          <a:stretch>
            <a:fillRect/>
          </a:stretch>
        </p:blipFill>
        <p:spPr>
          <a:xfrm>
            <a:off x="1040637" y="3424200"/>
            <a:ext cx="7552628" cy="5504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8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908" name="Google Shape;908;p8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not done yet!</a:t>
            </a:r>
            <a:r>
              <a:rPr lang="en"/>
              <a:t> What if you have a set of n points? {(x</a:t>
            </a:r>
            <a:r>
              <a:rPr baseline="-25000" lang="en"/>
              <a:t>0</a:t>
            </a:r>
            <a:r>
              <a:rPr lang="en"/>
              <a:t>, y</a:t>
            </a:r>
            <a:r>
              <a:rPr baseline="-25000" lang="en"/>
              <a:t>0</a:t>
            </a:r>
            <a:r>
              <a:rPr lang="en"/>
              <a:t>), (x</a:t>
            </a:r>
            <a:r>
              <a:rPr baseline="-25000" lang="en"/>
              <a:t>1</a:t>
            </a:r>
            <a:r>
              <a:rPr lang="en"/>
              <a:t>, y</a:t>
            </a:r>
            <a:r>
              <a:rPr baseline="-25000" lang="en"/>
              <a:t>1</a:t>
            </a:r>
            <a:r>
              <a:rPr lang="en"/>
              <a:t>), ..., (x</a:t>
            </a:r>
            <a:r>
              <a:rPr baseline="-25000" lang="en"/>
              <a:t>n</a:t>
            </a:r>
            <a:r>
              <a:rPr lang="en"/>
              <a:t>, y</a:t>
            </a:r>
            <a:r>
              <a:rPr baseline="-25000" lang="en"/>
              <a:t>n</a:t>
            </a:r>
            <a:r>
              <a:rPr lang="en"/>
              <a:t>)}</a:t>
            </a:r>
            <a:endParaRPr baseline="-25000" sz="1100"/>
          </a:p>
          <a:p>
            <a:pPr indent="0" lvl="0" marL="0" rtl="0" algn="l">
              <a:spcBef>
                <a:spcPts val="1600"/>
              </a:spcBef>
              <a:spcAft>
                <a:spcPts val="0"/>
              </a:spcAft>
              <a:buNone/>
            </a:pPr>
            <a:r>
              <a:rPr lang="en"/>
              <a:t>Can we generalize the switch?</a:t>
            </a:r>
            <a:endParaRPr/>
          </a:p>
          <a:p>
            <a:pPr indent="0" lvl="0" marL="0" rtl="0" algn="l">
              <a:spcBef>
                <a:spcPts val="1600"/>
              </a:spcBef>
              <a:spcAft>
                <a:spcPts val="0"/>
              </a:spcAft>
              <a:buNone/>
            </a:pPr>
            <a:r>
              <a:rPr lang="en"/>
              <a:t>For point (x</a:t>
            </a:r>
            <a:r>
              <a:rPr baseline="-25000" lang="en"/>
              <a:t>i</a:t>
            </a:r>
            <a:r>
              <a:rPr lang="en"/>
              <a:t>, y</a:t>
            </a:r>
            <a:r>
              <a:rPr baseline="-25000" lang="en"/>
              <a:t>i</a:t>
            </a:r>
            <a:r>
              <a:rPr lang="en"/>
              <a:t>) we want to "turn off" for any other point: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Normalized:</a:t>
            </a:r>
            <a:endParaRPr/>
          </a:p>
          <a:p>
            <a:pPr indent="0" lvl="0" marL="457200" rtl="0" algn="l">
              <a:spcBef>
                <a:spcPts val="1600"/>
              </a:spcBef>
              <a:spcAft>
                <a:spcPts val="1600"/>
              </a:spcAft>
              <a:buNone/>
            </a:pPr>
            <a:r>
              <a:t/>
            </a:r>
            <a:endParaRPr/>
          </a:p>
        </p:txBody>
      </p:sp>
      <p:pic>
        <p:nvPicPr>
          <p:cNvPr id="909" name="Google Shape;909;p80"/>
          <p:cNvPicPr preferRelativeResize="0"/>
          <p:nvPr/>
        </p:nvPicPr>
        <p:blipFill>
          <a:blip r:embed="rId3">
            <a:alphaModFix/>
          </a:blip>
          <a:stretch>
            <a:fillRect/>
          </a:stretch>
        </p:blipFill>
        <p:spPr>
          <a:xfrm>
            <a:off x="5888349" y="2224900"/>
            <a:ext cx="1430225" cy="693700"/>
          </a:xfrm>
          <a:prstGeom prst="rect">
            <a:avLst/>
          </a:prstGeom>
          <a:noFill/>
          <a:ln>
            <a:noFill/>
          </a:ln>
        </p:spPr>
      </p:pic>
      <p:pic>
        <p:nvPicPr>
          <p:cNvPr id="910" name="Google Shape;910;p80"/>
          <p:cNvPicPr preferRelativeResize="0"/>
          <p:nvPr/>
        </p:nvPicPr>
        <p:blipFill>
          <a:blip r:embed="rId4">
            <a:alphaModFix/>
          </a:blip>
          <a:stretch>
            <a:fillRect/>
          </a:stretch>
        </p:blipFill>
        <p:spPr>
          <a:xfrm>
            <a:off x="2545663" y="3035638"/>
            <a:ext cx="1895475" cy="962025"/>
          </a:xfrm>
          <a:prstGeom prst="rect">
            <a:avLst/>
          </a:prstGeom>
          <a:noFill/>
          <a:ln>
            <a:noFill/>
          </a:ln>
        </p:spPr>
      </p:pic>
      <p:pic>
        <p:nvPicPr>
          <p:cNvPr id="911" name="Google Shape;911;p80"/>
          <p:cNvPicPr preferRelativeResize="0"/>
          <p:nvPr/>
        </p:nvPicPr>
        <p:blipFill>
          <a:blip r:embed="rId5">
            <a:alphaModFix/>
          </a:blip>
          <a:stretch>
            <a:fillRect/>
          </a:stretch>
        </p:blipFill>
        <p:spPr>
          <a:xfrm>
            <a:off x="5888349" y="2224900"/>
            <a:ext cx="1430225" cy="693700"/>
          </a:xfrm>
          <a:prstGeom prst="rect">
            <a:avLst/>
          </a:prstGeom>
          <a:noFill/>
          <a:ln>
            <a:noFill/>
          </a:ln>
        </p:spPr>
      </p:pic>
      <p:pic>
        <p:nvPicPr>
          <p:cNvPr id="912" name="Google Shape;912;p80"/>
          <p:cNvPicPr preferRelativeResize="0"/>
          <p:nvPr/>
        </p:nvPicPr>
        <p:blipFill>
          <a:blip r:embed="rId6">
            <a:alphaModFix/>
          </a:blip>
          <a:stretch>
            <a:fillRect/>
          </a:stretch>
        </p:blipFill>
        <p:spPr>
          <a:xfrm>
            <a:off x="2545663" y="3035638"/>
            <a:ext cx="1895475" cy="9620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8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918" name="Google Shape;918;p8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not done yet! What if you have a set of n points? {(x</a:t>
            </a:r>
            <a:r>
              <a:rPr baseline="-25000" lang="en"/>
              <a:t>0</a:t>
            </a:r>
            <a:r>
              <a:rPr lang="en"/>
              <a:t>, y</a:t>
            </a:r>
            <a:r>
              <a:rPr baseline="-25000" lang="en"/>
              <a:t>0</a:t>
            </a:r>
            <a:r>
              <a:rPr lang="en"/>
              <a:t>), (x</a:t>
            </a:r>
            <a:r>
              <a:rPr baseline="-25000" lang="en"/>
              <a:t>1</a:t>
            </a:r>
            <a:r>
              <a:rPr lang="en"/>
              <a:t>, y</a:t>
            </a:r>
            <a:r>
              <a:rPr baseline="-25000" lang="en"/>
              <a:t>1</a:t>
            </a:r>
            <a:r>
              <a:rPr lang="en"/>
              <a:t>), ..., (x</a:t>
            </a:r>
            <a:r>
              <a:rPr baseline="-25000" lang="en"/>
              <a:t>n</a:t>
            </a:r>
            <a:r>
              <a:rPr lang="en"/>
              <a:t>, y</a:t>
            </a:r>
            <a:r>
              <a:rPr baseline="-25000" lang="en"/>
              <a:t>n</a:t>
            </a:r>
            <a:r>
              <a:rPr lang="en"/>
              <a:t>)}</a:t>
            </a:r>
            <a:endParaRPr baseline="-25000" sz="1100"/>
          </a:p>
          <a:p>
            <a:pPr indent="0" lvl="0" marL="0" rtl="0" algn="l">
              <a:spcBef>
                <a:spcPts val="1600"/>
              </a:spcBef>
              <a:spcAft>
                <a:spcPts val="0"/>
              </a:spcAft>
              <a:buNone/>
            </a:pPr>
            <a:r>
              <a:rPr lang="en"/>
              <a:t>Can we put it all together</a:t>
            </a:r>
            <a:r>
              <a:rPr lang="en"/>
              <a:t>?</a:t>
            </a:r>
            <a:endParaRPr/>
          </a:p>
          <a:p>
            <a:pPr indent="0" lvl="0" marL="457200" rtl="0" algn="l">
              <a:spcBef>
                <a:spcPts val="1600"/>
              </a:spcBef>
              <a:spcAft>
                <a:spcPts val="1600"/>
              </a:spcAft>
              <a:buNone/>
            </a:pPr>
            <a:r>
              <a:t/>
            </a:r>
            <a:endParaRPr/>
          </a:p>
        </p:txBody>
      </p:sp>
      <p:pic>
        <p:nvPicPr>
          <p:cNvPr id="919" name="Google Shape;919;p81"/>
          <p:cNvPicPr preferRelativeResize="0"/>
          <p:nvPr/>
        </p:nvPicPr>
        <p:blipFill>
          <a:blip r:embed="rId3">
            <a:alphaModFix/>
          </a:blip>
          <a:stretch>
            <a:fillRect/>
          </a:stretch>
        </p:blipFill>
        <p:spPr>
          <a:xfrm>
            <a:off x="2506675" y="2542125"/>
            <a:ext cx="2971800" cy="962025"/>
          </a:xfrm>
          <a:prstGeom prst="rect">
            <a:avLst/>
          </a:prstGeom>
          <a:noFill/>
          <a:ln>
            <a:noFill/>
          </a:ln>
        </p:spPr>
      </p:pic>
      <p:pic>
        <p:nvPicPr>
          <p:cNvPr id="920" name="Google Shape;920;p81"/>
          <p:cNvPicPr preferRelativeResize="0"/>
          <p:nvPr/>
        </p:nvPicPr>
        <p:blipFill>
          <a:blip r:embed="rId4">
            <a:alphaModFix/>
          </a:blip>
          <a:stretch>
            <a:fillRect/>
          </a:stretch>
        </p:blipFill>
        <p:spPr>
          <a:xfrm>
            <a:off x="2506675" y="2542125"/>
            <a:ext cx="2971800" cy="962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 with Redundancy</a:t>
            </a:r>
            <a:endParaRPr/>
          </a:p>
        </p:txBody>
      </p:sp>
      <p:sp>
        <p:nvSpPr>
          <p:cNvPr id="178" name="Google Shape;178;p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expensive.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Can we achieve something similar but with less </a:t>
            </a:r>
            <a:r>
              <a:rPr i="1" lang="en"/>
              <a:t>additional</a:t>
            </a:r>
            <a:r>
              <a:rPr lang="en"/>
              <a:t> data?</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8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926" name="Google Shape;926;p8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clear how the functions are polynomials.</a:t>
            </a:r>
            <a:endParaRPr/>
          </a:p>
          <a:p>
            <a:pPr indent="0" lvl="0" marL="0" rtl="0" algn="l">
              <a:spcBef>
                <a:spcPts val="1600"/>
              </a:spcBef>
              <a:spcAft>
                <a:spcPts val="0"/>
              </a:spcAft>
              <a:buNone/>
            </a:pPr>
            <a:r>
              <a:rPr lang="en"/>
              <a:t>It's clear how to turn the list of coefficients into a function.</a:t>
            </a:r>
            <a:endParaRPr/>
          </a:p>
          <a:p>
            <a:pPr indent="0" lvl="0" marL="0" rtl="0" algn="l">
              <a:spcBef>
                <a:spcPts val="1600"/>
              </a:spcBef>
              <a:spcAft>
                <a:spcPts val="0"/>
              </a:spcAft>
              <a:buNone/>
            </a:pPr>
            <a:r>
              <a:rPr lang="en"/>
              <a:t>What about the points (or the graph)? </a:t>
            </a:r>
            <a:endParaRPr/>
          </a:p>
          <a:p>
            <a:pPr indent="-311150" lvl="0" marL="457200" rtl="0" algn="l">
              <a:spcBef>
                <a:spcPts val="1600"/>
              </a:spcBef>
              <a:spcAft>
                <a:spcPts val="0"/>
              </a:spcAft>
              <a:buSzPts val="1300"/>
              <a:buChar char="●"/>
            </a:pPr>
            <a:r>
              <a:rPr lang="en"/>
              <a:t>Can we </a:t>
            </a:r>
            <a:r>
              <a:rPr i="1" lang="en"/>
              <a:t>always</a:t>
            </a:r>
            <a:r>
              <a:rPr lang="en"/>
              <a:t> construct a polynomial from a set of points?</a:t>
            </a:r>
            <a:endParaRPr/>
          </a:p>
          <a:p>
            <a:pPr indent="-298450" lvl="1" marL="914400" rtl="0" algn="l">
              <a:spcBef>
                <a:spcPts val="0"/>
              </a:spcBef>
              <a:spcAft>
                <a:spcPts val="0"/>
              </a:spcAft>
              <a:buSzPts val="1100"/>
              <a:buChar char="○"/>
            </a:pPr>
            <a:r>
              <a:rPr lang="en"/>
              <a:t>Yes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8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932" name="Google Shape;932;p8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clear how the functions are polynomials.</a:t>
            </a:r>
            <a:endParaRPr/>
          </a:p>
          <a:p>
            <a:pPr indent="0" lvl="0" marL="0" rtl="0" algn="l">
              <a:spcBef>
                <a:spcPts val="1600"/>
              </a:spcBef>
              <a:spcAft>
                <a:spcPts val="0"/>
              </a:spcAft>
              <a:buNone/>
            </a:pPr>
            <a:r>
              <a:rPr lang="en"/>
              <a:t>It's clear how to turn the list of coefficients into a function.</a:t>
            </a:r>
            <a:endParaRPr/>
          </a:p>
          <a:p>
            <a:pPr indent="0" lvl="0" marL="0" rtl="0" algn="l">
              <a:spcBef>
                <a:spcPts val="1600"/>
              </a:spcBef>
              <a:spcAft>
                <a:spcPts val="0"/>
              </a:spcAft>
              <a:buNone/>
            </a:pPr>
            <a:r>
              <a:rPr lang="en"/>
              <a:t>What about the points (or the graph)? </a:t>
            </a:r>
            <a:endParaRPr/>
          </a:p>
          <a:p>
            <a:pPr indent="-311150" lvl="0" marL="457200" rtl="0" algn="l">
              <a:spcBef>
                <a:spcPts val="1600"/>
              </a:spcBef>
              <a:spcAft>
                <a:spcPts val="0"/>
              </a:spcAft>
              <a:buSzPts val="1300"/>
              <a:buChar char="●"/>
            </a:pPr>
            <a:r>
              <a:rPr lang="en"/>
              <a:t>Can we </a:t>
            </a:r>
            <a:r>
              <a:rPr i="1" lang="en"/>
              <a:t>always</a:t>
            </a:r>
            <a:r>
              <a:rPr lang="en"/>
              <a:t> construct a polynomial from a set of points?</a:t>
            </a:r>
            <a:endParaRPr/>
          </a:p>
          <a:p>
            <a:pPr indent="-298450" lvl="1" marL="914400" rtl="0" algn="l">
              <a:spcBef>
                <a:spcPts val="0"/>
              </a:spcBef>
              <a:spcAft>
                <a:spcPts val="0"/>
              </a:spcAft>
              <a:buSzPts val="1100"/>
              <a:buChar char="○"/>
            </a:pPr>
            <a:r>
              <a:rPr lang="en"/>
              <a:t>Yes</a:t>
            </a:r>
            <a:endParaRPr/>
          </a:p>
          <a:p>
            <a:pPr indent="-311150" lvl="0" marL="457200" rtl="0" algn="l">
              <a:spcBef>
                <a:spcPts val="0"/>
              </a:spcBef>
              <a:spcAft>
                <a:spcPts val="0"/>
              </a:spcAft>
              <a:buSzPts val="1300"/>
              <a:buChar char="●"/>
            </a:pPr>
            <a:r>
              <a:rPr lang="en"/>
              <a:t>Is the polynomial we construct unique?</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8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Degrees</a:t>
            </a:r>
            <a:endParaRPr/>
          </a:p>
        </p:txBody>
      </p:sp>
      <p:sp>
        <p:nvSpPr>
          <p:cNvPr id="938" name="Google Shape;938;p8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an aside about degrees of polynomials</a:t>
            </a:r>
            <a:endParaRPr/>
          </a:p>
          <a:p>
            <a:pPr indent="0" lvl="0" marL="0" rtl="0" algn="l">
              <a:spcBef>
                <a:spcPts val="1600"/>
              </a:spcBef>
              <a:spcAft>
                <a:spcPts val="0"/>
              </a:spcAft>
              <a:buNone/>
            </a:pPr>
            <a:r>
              <a:rPr lang="en"/>
              <a:t>The degree is the value of the largest exponent in the polynomial.</a:t>
            </a:r>
            <a:endParaRPr/>
          </a:p>
          <a:p>
            <a:pPr indent="-311150" lvl="0" marL="457200" rtl="0" algn="l">
              <a:spcBef>
                <a:spcPts val="1600"/>
              </a:spcBef>
              <a:spcAft>
                <a:spcPts val="0"/>
              </a:spcAft>
              <a:buSzPts val="1300"/>
              <a:buChar char="●"/>
            </a:pPr>
            <a:r>
              <a:rPr lang="en"/>
              <a:t>degree(x</a:t>
            </a:r>
            <a:r>
              <a:rPr baseline="30000" lang="en"/>
              <a:t>3</a:t>
            </a:r>
            <a:r>
              <a:rPr lang="en"/>
              <a:t>+2) == 3</a:t>
            </a:r>
            <a:endParaRPr/>
          </a:p>
          <a:p>
            <a:pPr indent="-311150" lvl="0" marL="457200" rtl="0" algn="l">
              <a:spcBef>
                <a:spcPts val="0"/>
              </a:spcBef>
              <a:spcAft>
                <a:spcPts val="0"/>
              </a:spcAft>
              <a:buSzPts val="1300"/>
              <a:buChar char="●"/>
            </a:pPr>
            <a:r>
              <a:rPr lang="en"/>
              <a:t>degree(5) == 0</a:t>
            </a:r>
            <a:endParaRPr/>
          </a:p>
          <a:p>
            <a:pPr indent="-311150" lvl="0" marL="457200" rtl="0" algn="l">
              <a:spcBef>
                <a:spcPts val="0"/>
              </a:spcBef>
              <a:spcAft>
                <a:spcPts val="0"/>
              </a:spcAft>
              <a:buSzPts val="1300"/>
              <a:buChar char="●"/>
            </a:pPr>
            <a:r>
              <a:rPr lang="en"/>
              <a:t>degree(0) == -1 (by convention)</a:t>
            </a:r>
            <a:endParaRPr/>
          </a:p>
          <a:p>
            <a:pPr indent="-311150" lvl="0" marL="457200" rtl="0" algn="l">
              <a:spcBef>
                <a:spcPts val="0"/>
              </a:spcBef>
              <a:spcAft>
                <a:spcPts val="0"/>
              </a:spcAft>
              <a:buSzPts val="1300"/>
              <a:buChar char="●"/>
            </a:pPr>
            <a:r>
              <a:rPr lang="en"/>
              <a:t>degree(a</a:t>
            </a:r>
            <a:r>
              <a:rPr baseline="-25000" lang="en"/>
              <a:t>n</a:t>
            </a:r>
            <a:r>
              <a:rPr lang="en"/>
              <a:t>x</a:t>
            </a:r>
            <a:r>
              <a:rPr baseline="30000" lang="en"/>
              <a:t>n</a:t>
            </a:r>
            <a:r>
              <a:rPr lang="en"/>
              <a:t>+...+a</a:t>
            </a:r>
            <a:r>
              <a:rPr baseline="-25000" lang="en"/>
              <a:t>0</a:t>
            </a:r>
            <a:r>
              <a:rPr lang="en"/>
              <a:t>x</a:t>
            </a:r>
            <a:r>
              <a:rPr baseline="30000" lang="en"/>
              <a:t>0</a:t>
            </a:r>
            <a:r>
              <a:rPr lang="en"/>
              <a:t>) == n</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8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Degrees</a:t>
            </a:r>
            <a:endParaRPr/>
          </a:p>
          <a:p>
            <a:pPr indent="0" lvl="0" marL="0" rtl="0" algn="l">
              <a:spcBef>
                <a:spcPts val="0"/>
              </a:spcBef>
              <a:spcAft>
                <a:spcPts val="0"/>
              </a:spcAft>
              <a:buNone/>
            </a:pPr>
            <a:r>
              <a:t/>
            </a:r>
            <a:endParaRPr/>
          </a:p>
        </p:txBody>
      </p:sp>
      <p:sp>
        <p:nvSpPr>
          <p:cNvPr id="944" name="Google Shape;944;p8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what is the degree of a polynomial generated from a set of points?</a:t>
            </a:r>
            <a:endParaRPr/>
          </a:p>
          <a:p>
            <a:pPr indent="0" lvl="0" marL="0" rtl="0" algn="l">
              <a:spcBef>
                <a:spcPts val="1600"/>
              </a:spcBef>
              <a:spcAft>
                <a:spcPts val="0"/>
              </a:spcAft>
              <a:buNone/>
            </a:pPr>
            <a:r>
              <a:rPr lang="en"/>
              <a:t>It's a tricky question. We could imagine that any number of points were all selected from a line, in which case there is a degree 1 polynomial that matches.</a:t>
            </a:r>
            <a:endParaRPr/>
          </a:p>
          <a:p>
            <a:pPr indent="0" lvl="0" marL="0" rtl="0" algn="l">
              <a:spcBef>
                <a:spcPts val="1600"/>
              </a:spcBef>
              <a:spcAft>
                <a:spcPts val="0"/>
              </a:spcAft>
              <a:buNone/>
            </a:pPr>
            <a:r>
              <a:rPr lang="en"/>
              <a:t>However, we can't </a:t>
            </a:r>
            <a:r>
              <a:rPr i="1" lang="en"/>
              <a:t>know</a:t>
            </a:r>
            <a:r>
              <a:rPr lang="en"/>
              <a:t> that. So what about the polynomial algorithm from before?</a:t>
            </a:r>
            <a:endParaRPr/>
          </a:p>
          <a:p>
            <a:pPr indent="0" lvl="0" marL="457200" rtl="0" algn="l">
              <a:spcBef>
                <a:spcPts val="1600"/>
              </a:spcBef>
              <a:spcAft>
                <a:spcPts val="0"/>
              </a:spcAft>
              <a:buNone/>
            </a:pPr>
            <a:r>
              <a:rPr lang="en"/>
              <a:t>degree({(x</a:t>
            </a:r>
            <a:r>
              <a:rPr baseline="-25000" lang="en"/>
              <a:t>0</a:t>
            </a:r>
            <a:r>
              <a:rPr lang="en"/>
              <a:t>, y</a:t>
            </a:r>
            <a:r>
              <a:rPr baseline="-25000" lang="en"/>
              <a:t>0</a:t>
            </a:r>
            <a:r>
              <a:rPr lang="en"/>
              <a:t>), (x</a:t>
            </a:r>
            <a:r>
              <a:rPr baseline="-25000" lang="en"/>
              <a:t>1</a:t>
            </a:r>
            <a:r>
              <a:rPr lang="en"/>
              <a:t>, y</a:t>
            </a:r>
            <a:r>
              <a:rPr baseline="-25000" lang="en"/>
              <a:t>1</a:t>
            </a:r>
            <a:r>
              <a:rPr lang="en"/>
              <a:t>), ..., (x</a:t>
            </a:r>
            <a:r>
              <a:rPr baseline="-25000" lang="en"/>
              <a:t>n-1</a:t>
            </a:r>
            <a:r>
              <a:rPr lang="en"/>
              <a:t>, y</a:t>
            </a:r>
            <a:r>
              <a:rPr baseline="-25000" lang="en"/>
              <a:t>n-1</a:t>
            </a:r>
            <a:r>
              <a:rPr lang="en"/>
              <a:t>)}) == n-1</a:t>
            </a:r>
            <a:endParaRPr/>
          </a:p>
          <a:p>
            <a:pPr indent="0" lvl="0" marL="0" rtl="0" algn="l">
              <a:spcBef>
                <a:spcPts val="1600"/>
              </a:spcBef>
              <a:spcAft>
                <a:spcPts val="1600"/>
              </a:spcAft>
              <a:buNone/>
            </a:pPr>
            <a:r>
              <a:rPr lang="en"/>
              <a:t>Our equation took n points and for each y</a:t>
            </a:r>
            <a:r>
              <a:rPr baseline="-25000" lang="en"/>
              <a:t>i</a:t>
            </a:r>
            <a:r>
              <a:rPr lang="en"/>
              <a:t> multiplied n-1 terms, each containing x, together (excluding the one we didn't want to "switch off"). Then it summed the terms (which cannot change the degree). The degree must thus be n-1.</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8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950" name="Google Shape;950;p8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clear how the functions are polynomials.</a:t>
            </a:r>
            <a:endParaRPr/>
          </a:p>
          <a:p>
            <a:pPr indent="0" lvl="0" marL="0" rtl="0" algn="l">
              <a:spcBef>
                <a:spcPts val="1600"/>
              </a:spcBef>
              <a:spcAft>
                <a:spcPts val="0"/>
              </a:spcAft>
              <a:buNone/>
            </a:pPr>
            <a:r>
              <a:rPr lang="en"/>
              <a:t>It's clear how to turn the list of coefficients into a function.</a:t>
            </a:r>
            <a:endParaRPr/>
          </a:p>
          <a:p>
            <a:pPr indent="0" lvl="0" marL="0" rtl="0" algn="l">
              <a:spcBef>
                <a:spcPts val="1600"/>
              </a:spcBef>
              <a:spcAft>
                <a:spcPts val="0"/>
              </a:spcAft>
              <a:buNone/>
            </a:pPr>
            <a:r>
              <a:rPr lang="en"/>
              <a:t>What about the points (or the graph)? </a:t>
            </a:r>
            <a:endParaRPr/>
          </a:p>
          <a:p>
            <a:pPr indent="-311150" lvl="0" marL="457200" rtl="0" algn="l">
              <a:spcBef>
                <a:spcPts val="1600"/>
              </a:spcBef>
              <a:spcAft>
                <a:spcPts val="0"/>
              </a:spcAft>
              <a:buSzPts val="1300"/>
              <a:buChar char="●"/>
            </a:pPr>
            <a:r>
              <a:rPr lang="en"/>
              <a:t>Can we </a:t>
            </a:r>
            <a:r>
              <a:rPr i="1" lang="en"/>
              <a:t>always</a:t>
            </a:r>
            <a:r>
              <a:rPr lang="en"/>
              <a:t> construct a polynomial from a set of points?</a:t>
            </a:r>
            <a:endParaRPr/>
          </a:p>
          <a:p>
            <a:pPr indent="-298450" lvl="1" marL="914400" rtl="0" algn="l">
              <a:spcBef>
                <a:spcPts val="0"/>
              </a:spcBef>
              <a:spcAft>
                <a:spcPts val="0"/>
              </a:spcAft>
              <a:buSzPts val="1100"/>
              <a:buChar char="○"/>
            </a:pPr>
            <a:r>
              <a:rPr lang="en"/>
              <a:t>Yes</a:t>
            </a:r>
            <a:endParaRPr/>
          </a:p>
          <a:p>
            <a:pPr indent="-311150" lvl="0" marL="457200" rtl="0" algn="l">
              <a:spcBef>
                <a:spcPts val="0"/>
              </a:spcBef>
              <a:spcAft>
                <a:spcPts val="0"/>
              </a:spcAft>
              <a:buSzPts val="1300"/>
              <a:buChar char="●"/>
            </a:pPr>
            <a:r>
              <a:rPr lang="en"/>
              <a:t>Is the polynomial we construct </a:t>
            </a:r>
            <a:r>
              <a:rPr i="1" lang="en"/>
              <a:t>from n points</a:t>
            </a:r>
            <a:r>
              <a:rPr lang="en"/>
              <a:t> unique </a:t>
            </a:r>
            <a:r>
              <a:rPr i="1" lang="en"/>
              <a:t>among polynomials of degree n-1</a:t>
            </a:r>
            <a:r>
              <a:rPr lang="en"/>
              <a:t>?</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8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 - Uniqueness</a:t>
            </a:r>
            <a:endParaRPr/>
          </a:p>
        </p:txBody>
      </p:sp>
      <p:sp>
        <p:nvSpPr>
          <p:cNvPr id="956" name="Google Shape;956;p8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root of a polynomial is an input such that the output is 0. f(x) = 0 means x is a root.</a:t>
            </a:r>
            <a:endParaRPr/>
          </a:p>
          <a:p>
            <a:pPr indent="0" lvl="0" marL="0" rtl="0" algn="l">
              <a:spcBef>
                <a:spcPts val="1600"/>
              </a:spcBef>
              <a:spcAft>
                <a:spcPts val="0"/>
              </a:spcAft>
              <a:buNone/>
            </a:pPr>
            <a:r>
              <a:rPr lang="en"/>
              <a:t>Theorem: The zero polynomial is the only polynomial over ℝ (the set of real numbers) of degree (at most) n which has more than n distinct roots.</a:t>
            </a:r>
            <a:endParaRPr/>
          </a:p>
          <a:p>
            <a:pPr indent="-311150" lvl="0" marL="457200" rtl="0" algn="l">
              <a:spcBef>
                <a:spcPts val="1600"/>
              </a:spcBef>
              <a:spcAft>
                <a:spcPts val="0"/>
              </a:spcAft>
              <a:buSzPts val="1300"/>
              <a:buChar char="●"/>
            </a:pPr>
            <a:r>
              <a:rPr lang="en"/>
              <a:t>Alternatively: Every non-zero degree n polynomial has, counted with multiplicity, exactly n complex roots.</a:t>
            </a:r>
            <a:r>
              <a:rPr lang="en"/>
              <a:t> </a:t>
            </a:r>
            <a:endParaRPr/>
          </a:p>
          <a:p>
            <a:pPr indent="-311150" lvl="0" marL="457200" rtl="0" algn="l">
              <a:spcBef>
                <a:spcPts val="0"/>
              </a:spcBef>
              <a:spcAft>
                <a:spcPts val="0"/>
              </a:spcAft>
              <a:buSzPts val="1300"/>
              <a:buChar char="●"/>
            </a:pPr>
            <a:r>
              <a:rPr lang="en"/>
              <a:t>This is the "Fundamental Theorem of Algebra"</a:t>
            </a:r>
            <a:endParaRPr/>
          </a:p>
          <a:p>
            <a:pPr indent="0" lvl="0" marL="0" rtl="0" algn="l">
              <a:spcBef>
                <a:spcPts val="1600"/>
              </a:spcBef>
              <a:spcAft>
                <a:spcPts val="1600"/>
              </a:spcAft>
              <a:buNone/>
            </a:pPr>
            <a:r>
              <a:rPr lang="en"/>
              <a:t>Uniqueness Proof: Suppose we can form 2 polynomials from a set of n points, g and f. The degree of both would be (at most) n-1. We can form a new polynomial (g-f)(x) = g(x) - f(x). This polynomial is 0 in n points (all input points since they're the same), but its degree is n-1 and by the theorem it must thus be the zero polynomial. Thus g and f are the same.</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8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Polynomials - From Points</a:t>
            </a:r>
            <a:endParaRPr/>
          </a:p>
        </p:txBody>
      </p:sp>
      <p:sp>
        <p:nvSpPr>
          <p:cNvPr id="962" name="Google Shape;962;p8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clear how the functions are polynomials.</a:t>
            </a:r>
            <a:endParaRPr/>
          </a:p>
          <a:p>
            <a:pPr indent="0" lvl="0" marL="0" rtl="0" algn="l">
              <a:spcBef>
                <a:spcPts val="1600"/>
              </a:spcBef>
              <a:spcAft>
                <a:spcPts val="0"/>
              </a:spcAft>
              <a:buNone/>
            </a:pPr>
            <a:r>
              <a:rPr lang="en"/>
              <a:t>It's clear how to turn the list of coefficients into a function.</a:t>
            </a:r>
            <a:endParaRPr/>
          </a:p>
          <a:p>
            <a:pPr indent="0" lvl="0" marL="0" rtl="0" algn="l">
              <a:spcBef>
                <a:spcPts val="1600"/>
              </a:spcBef>
              <a:spcAft>
                <a:spcPts val="0"/>
              </a:spcAft>
              <a:buNone/>
            </a:pPr>
            <a:r>
              <a:rPr lang="en"/>
              <a:t>What about the points (or the graph)? </a:t>
            </a:r>
            <a:endParaRPr/>
          </a:p>
          <a:p>
            <a:pPr indent="-311150" lvl="0" marL="457200" rtl="0" algn="l">
              <a:spcBef>
                <a:spcPts val="1600"/>
              </a:spcBef>
              <a:spcAft>
                <a:spcPts val="0"/>
              </a:spcAft>
              <a:buSzPts val="1300"/>
              <a:buChar char="●"/>
            </a:pPr>
            <a:r>
              <a:rPr lang="en"/>
              <a:t>Can we </a:t>
            </a:r>
            <a:r>
              <a:rPr i="1" lang="en"/>
              <a:t>always</a:t>
            </a:r>
            <a:r>
              <a:rPr lang="en"/>
              <a:t> construct a polynomial from a set of points?</a:t>
            </a:r>
            <a:endParaRPr/>
          </a:p>
          <a:p>
            <a:pPr indent="-298450" lvl="1" marL="914400" rtl="0" algn="l">
              <a:spcBef>
                <a:spcPts val="0"/>
              </a:spcBef>
              <a:spcAft>
                <a:spcPts val="0"/>
              </a:spcAft>
              <a:buSzPts val="1100"/>
              <a:buChar char="○"/>
            </a:pPr>
            <a:r>
              <a:rPr lang="en"/>
              <a:t>Yes</a:t>
            </a:r>
            <a:endParaRPr/>
          </a:p>
          <a:p>
            <a:pPr indent="-311150" lvl="0" marL="457200" rtl="0" algn="l">
              <a:spcBef>
                <a:spcPts val="0"/>
              </a:spcBef>
              <a:spcAft>
                <a:spcPts val="0"/>
              </a:spcAft>
              <a:buSzPts val="1300"/>
              <a:buChar char="●"/>
            </a:pPr>
            <a:r>
              <a:rPr lang="en"/>
              <a:t>Is the polynomial we construct </a:t>
            </a:r>
            <a:r>
              <a:rPr i="1" lang="en"/>
              <a:t>from n points</a:t>
            </a:r>
            <a:r>
              <a:rPr lang="en"/>
              <a:t> unique </a:t>
            </a:r>
            <a:r>
              <a:rPr i="1" lang="en"/>
              <a:t>among polynomials of degree n-1</a:t>
            </a:r>
            <a:r>
              <a:rPr lang="en"/>
              <a:t>?</a:t>
            </a:r>
            <a:endParaRPr/>
          </a:p>
          <a:p>
            <a:pPr indent="-298450" lvl="1" marL="914400" rtl="0" algn="l">
              <a:spcBef>
                <a:spcPts val="0"/>
              </a:spcBef>
              <a:spcAft>
                <a:spcPts val="0"/>
              </a:spcAft>
              <a:buSzPts val="1100"/>
              <a:buChar char="○"/>
            </a:pPr>
            <a:r>
              <a:rPr lang="en"/>
              <a:t>Yes</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89"/>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Reed Solomon</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9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Reed Solomon - What we know</a:t>
            </a:r>
            <a:endParaRPr/>
          </a:p>
        </p:txBody>
      </p:sp>
      <p:sp>
        <p:nvSpPr>
          <p:cNvPr id="973" name="Google Shape;973;p9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We know we can take N points and form a </a:t>
            </a:r>
            <a:r>
              <a:rPr i="1" lang="en" u="sng"/>
              <a:t>unique</a:t>
            </a:r>
            <a:r>
              <a:rPr lang="en"/>
              <a:t> polynomial of degree N-1</a:t>
            </a:r>
            <a:endParaRPr/>
          </a:p>
          <a:p>
            <a:pPr indent="-311150" lvl="0" marL="457200" rtl="0" algn="l">
              <a:spcBef>
                <a:spcPts val="0"/>
              </a:spcBef>
              <a:spcAft>
                <a:spcPts val="0"/>
              </a:spcAft>
              <a:buSzPts val="1300"/>
              <a:buChar char="●"/>
            </a:pPr>
            <a:r>
              <a:rPr lang="en"/>
              <a:t>Thus if we have any N points which came from a polynomial (of degree N-1) we can (re-)generate the polynomial with them.</a:t>
            </a:r>
            <a:endParaRPr/>
          </a:p>
          <a:p>
            <a:pPr indent="-298450" lvl="1" marL="914400" rtl="0" algn="l">
              <a:spcBef>
                <a:spcPts val="0"/>
              </a:spcBef>
              <a:spcAft>
                <a:spcPts val="0"/>
              </a:spcAft>
              <a:buSzPts val="1100"/>
              <a:buChar char="○"/>
            </a:pPr>
            <a:r>
              <a:rPr lang="en"/>
              <a:t>If we have 2 different sets of N points from the (degree n-1) polynomial they'd generate the same polynomial since a set of N points generates a </a:t>
            </a:r>
            <a:r>
              <a:rPr i="1" lang="en"/>
              <a:t>unique</a:t>
            </a:r>
            <a:r>
              <a:rPr lang="en"/>
              <a:t> polynomial,. </a:t>
            </a:r>
            <a:endParaRPr/>
          </a:p>
          <a:p>
            <a:pPr indent="-311150" lvl="0" marL="457200" rtl="0" algn="l">
              <a:spcBef>
                <a:spcPts val="0"/>
              </a:spcBef>
              <a:spcAft>
                <a:spcPts val="0"/>
              </a:spcAft>
              <a:buSzPts val="1300"/>
              <a:buChar char="●"/>
            </a:pPr>
            <a:r>
              <a:rPr lang="en"/>
              <a:t>If we took a few more points along the polynomial we'd have some redundancy.</a:t>
            </a:r>
            <a:endParaRPr/>
          </a:p>
          <a:p>
            <a:pPr indent="-298450" lvl="1" marL="914400" rtl="0" algn="l">
              <a:spcBef>
                <a:spcPts val="0"/>
              </a:spcBef>
              <a:spcAft>
                <a:spcPts val="0"/>
              </a:spcAft>
              <a:buSzPts val="1100"/>
              <a:buChar char="○"/>
            </a:pPr>
            <a:r>
              <a:rPr lang="en"/>
              <a:t>Specifically, if we take M additional points (so we have N+M) then we can lose any M points and still have N left to re-generate the polynomial.</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9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Reed Solomon - An Algorithm</a:t>
            </a:r>
            <a:endParaRPr/>
          </a:p>
        </p:txBody>
      </p:sp>
      <p:sp>
        <p:nvSpPr>
          <p:cNvPr id="979" name="Google Shape;979;p9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algorithm for RS:</a:t>
            </a:r>
            <a:endParaRPr/>
          </a:p>
          <a:p>
            <a:pPr indent="-311150" lvl="0" marL="457200" rtl="0" algn="l">
              <a:spcBef>
                <a:spcPts val="1600"/>
              </a:spcBef>
              <a:spcAft>
                <a:spcPts val="0"/>
              </a:spcAft>
              <a:buSzPts val="1300"/>
              <a:buChar char="●"/>
            </a:pPr>
            <a:r>
              <a:rPr lang="en"/>
              <a:t>Take N symbols encoded as integers: [y</a:t>
            </a:r>
            <a:r>
              <a:rPr baseline="-25000" lang="en"/>
              <a:t>0</a:t>
            </a:r>
            <a:r>
              <a:rPr lang="en"/>
              <a:t>, y</a:t>
            </a:r>
            <a:r>
              <a:rPr baseline="-25000" lang="en"/>
              <a:t>1</a:t>
            </a:r>
            <a:r>
              <a:rPr lang="en"/>
              <a:t>, y</a:t>
            </a:r>
            <a:r>
              <a:rPr baseline="-25000" lang="en"/>
              <a:t>2</a:t>
            </a:r>
            <a:r>
              <a:rPr lang="en"/>
              <a:t>, ..., y</a:t>
            </a:r>
            <a:r>
              <a:rPr baseline="-25000" lang="en"/>
              <a:t>n-1</a:t>
            </a:r>
            <a:r>
              <a:rPr lang="en"/>
              <a:t>]</a:t>
            </a:r>
            <a:endParaRPr/>
          </a:p>
          <a:p>
            <a:pPr indent="-311150" lvl="0" marL="457200" rtl="0" algn="l">
              <a:spcBef>
                <a:spcPts val="0"/>
              </a:spcBef>
              <a:spcAft>
                <a:spcPts val="0"/>
              </a:spcAft>
              <a:buSzPts val="1300"/>
              <a:buChar char="●"/>
            </a:pPr>
            <a:r>
              <a:rPr lang="en"/>
              <a:t>Turn them into points by using their index as the x value: </a:t>
            </a:r>
            <a:br>
              <a:rPr lang="en"/>
            </a:br>
            <a:r>
              <a:rPr lang="en"/>
              <a:t>  {(0, y</a:t>
            </a:r>
            <a:r>
              <a:rPr baseline="-25000" lang="en"/>
              <a:t>0</a:t>
            </a:r>
            <a:r>
              <a:rPr lang="en"/>
              <a:t>)</a:t>
            </a:r>
            <a:r>
              <a:rPr lang="en"/>
              <a:t>, (1, y</a:t>
            </a:r>
            <a:r>
              <a:rPr baseline="-25000" lang="en"/>
              <a:t>1</a:t>
            </a:r>
            <a:r>
              <a:rPr lang="en"/>
              <a:t>), (2, y</a:t>
            </a:r>
            <a:r>
              <a:rPr baseline="-25000" lang="en"/>
              <a:t>2</a:t>
            </a:r>
            <a:r>
              <a:rPr lang="en"/>
              <a:t>), ..., (n-1, y</a:t>
            </a:r>
            <a:r>
              <a:rPr baseline="-25000" lang="en"/>
              <a:t>n-1</a:t>
            </a:r>
            <a:r>
              <a:rPr lang="en"/>
              <a:t>)}  i.e. </a:t>
            </a:r>
            <a:endParaRPr/>
          </a:p>
          <a:p>
            <a:pPr indent="-311150" lvl="0" marL="457200" rtl="0" algn="l">
              <a:spcBef>
                <a:spcPts val="0"/>
              </a:spcBef>
              <a:spcAft>
                <a:spcPts val="0"/>
              </a:spcAft>
              <a:buSzPts val="1300"/>
              <a:buChar char="●"/>
            </a:pPr>
            <a:r>
              <a:rPr lang="en"/>
              <a:t>Generate a polynomial (of degree n-1) with the N points.</a:t>
            </a:r>
            <a:endParaRPr/>
          </a:p>
          <a:p>
            <a:pPr indent="-311150" lvl="0" marL="457200" rtl="0" algn="l">
              <a:spcBef>
                <a:spcPts val="0"/>
              </a:spcBef>
              <a:spcAft>
                <a:spcPts val="0"/>
              </a:spcAft>
              <a:buSzPts val="1300"/>
              <a:buChar char="●"/>
            </a:pPr>
            <a:r>
              <a:rPr lang="en"/>
              <a:t>Generate a few more points along the polynomial for redundancy.</a:t>
            </a:r>
            <a:endParaRPr/>
          </a:p>
          <a:p>
            <a:pPr indent="-298450" lvl="1" marL="914400" rtl="0" algn="l">
              <a:spcBef>
                <a:spcPts val="0"/>
              </a:spcBef>
              <a:spcAft>
                <a:spcPts val="0"/>
              </a:spcAft>
              <a:buSzPts val="1100"/>
              <a:buChar char="○"/>
            </a:pPr>
            <a:r>
              <a:rPr lang="en"/>
              <a:t>e.g. find [f(n), f(n+1), f(n+2), ..., f(n+m)] where m is the number of additional points.</a:t>
            </a:r>
            <a:endParaRPr/>
          </a:p>
          <a:p>
            <a:pPr indent="-311150" lvl="0" marL="457200" rtl="0" algn="l">
              <a:spcBef>
                <a:spcPts val="0"/>
              </a:spcBef>
              <a:spcAft>
                <a:spcPts val="0"/>
              </a:spcAft>
              <a:buSzPts val="1300"/>
              <a:buChar char="●"/>
            </a:pPr>
            <a:r>
              <a:rPr lang="en"/>
              <a:t>If you lose a few points, reconstruct the polynomial with any N remaining points.</a:t>
            </a:r>
            <a:endParaRPr/>
          </a:p>
          <a:p>
            <a:pPr indent="-298450" lvl="1" marL="914400" rtl="0" algn="l">
              <a:spcBef>
                <a:spcPts val="0"/>
              </a:spcBef>
              <a:spcAft>
                <a:spcPts val="0"/>
              </a:spcAft>
              <a:buSzPts val="1100"/>
              <a:buChar char="○"/>
            </a:pPr>
            <a:r>
              <a:rPr lang="en"/>
              <a:t>This requires you to remember the 'x' value for the points.</a:t>
            </a:r>
            <a:endParaRPr/>
          </a:p>
          <a:p>
            <a:pPr indent="-298450" lvl="1" marL="914400" rtl="0" algn="l">
              <a:spcBef>
                <a:spcPts val="0"/>
              </a:spcBef>
              <a:spcAft>
                <a:spcPts val="0"/>
              </a:spcAft>
              <a:buSzPts val="1100"/>
              <a:buChar char="○"/>
            </a:pPr>
            <a:r>
              <a:rPr lang="en"/>
              <a:t>This could be labels for your HDDs/SSDs.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Parity Bit</a:t>
            </a:r>
            <a:endParaRPr/>
          </a:p>
        </p:txBody>
      </p:sp>
      <p:sp>
        <p:nvSpPr>
          <p:cNvPr id="184" name="Google Shape;184;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binary messages, we can XOR all the bits in the message and get one extra "parity" bit. With this we can</a:t>
            </a:r>
            <a:endParaRPr/>
          </a:p>
          <a:p>
            <a:pPr indent="-311150" lvl="0" marL="457200" rtl="0" algn="l">
              <a:spcBef>
                <a:spcPts val="1600"/>
              </a:spcBef>
              <a:spcAft>
                <a:spcPts val="0"/>
              </a:spcAft>
              <a:buSzPts val="1300"/>
              <a:buChar char="●"/>
            </a:pPr>
            <a:r>
              <a:rPr i="1" lang="en"/>
              <a:t>Correct</a:t>
            </a:r>
            <a:r>
              <a:rPr lang="en"/>
              <a:t> a single erasure in the message by XORing all the other bits (including the parity) together.</a:t>
            </a:r>
            <a:endParaRPr/>
          </a:p>
          <a:p>
            <a:pPr indent="-311150" lvl="0" marL="457200" rtl="0" algn="l">
              <a:spcBef>
                <a:spcPts val="0"/>
              </a:spcBef>
              <a:spcAft>
                <a:spcPts val="0"/>
              </a:spcAft>
              <a:buSzPts val="1300"/>
              <a:buChar char="●"/>
            </a:pPr>
            <a:r>
              <a:rPr i="1" lang="en"/>
              <a:t>Detect</a:t>
            </a:r>
            <a:r>
              <a:rPr lang="en"/>
              <a:t> a single error per message by repeating the process and seeing if the parity matches between what's received and the calculation.</a:t>
            </a:r>
            <a:endParaRPr/>
          </a:p>
        </p:txBody>
      </p:sp>
      <p:graphicFrame>
        <p:nvGraphicFramePr>
          <p:cNvPr id="185" name="Google Shape;185;p20"/>
          <p:cNvGraphicFramePr/>
          <p:nvPr/>
        </p:nvGraphicFramePr>
        <p:xfrm>
          <a:off x="1297500" y="3741450"/>
          <a:ext cx="3000000" cy="3000000"/>
        </p:xfrm>
        <a:graphic>
          <a:graphicData uri="http://schemas.openxmlformats.org/drawingml/2006/table">
            <a:tbl>
              <a:tblPr>
                <a:noFill/>
                <a:tableStyleId>{1072CF12-D6C4-4AEE-8197-C99BCB22DA97}</a:tableStyleId>
              </a:tblPr>
              <a:tblGrid>
                <a:gridCol w="1010300"/>
              </a:tblGrid>
              <a:tr h="408875">
                <a:tc>
                  <a:txBody>
                    <a:bodyPr/>
                    <a:lstStyle/>
                    <a:p>
                      <a:pPr indent="0" lvl="0" marL="0" rtl="0" algn="l">
                        <a:spcBef>
                          <a:spcPts val="0"/>
                        </a:spcBef>
                        <a:spcAft>
                          <a:spcPts val="0"/>
                        </a:spcAft>
                        <a:buNone/>
                      </a:pPr>
                      <a:r>
                        <a:rPr b="1" lang="en">
                          <a:solidFill>
                            <a:srgbClr val="FFFFFF"/>
                          </a:solidFill>
                        </a:rPr>
                        <a:t>Message</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0101</a:t>
                      </a:r>
                      <a:endParaRPr>
                        <a:solidFill>
                          <a:srgbClr val="FFFFFF"/>
                        </a:solidFill>
                      </a:endParaRPr>
                    </a:p>
                  </a:txBody>
                  <a:tcPr marT="91425" marB="91425" marR="91425" marL="91425"/>
                </a:tc>
              </a:tr>
            </a:tbl>
          </a:graphicData>
        </a:graphic>
      </p:graphicFrame>
      <p:graphicFrame>
        <p:nvGraphicFramePr>
          <p:cNvPr id="186" name="Google Shape;186;p20"/>
          <p:cNvGraphicFramePr/>
          <p:nvPr/>
        </p:nvGraphicFramePr>
        <p:xfrm>
          <a:off x="2750613" y="3741450"/>
          <a:ext cx="3000000" cy="3000000"/>
        </p:xfrm>
        <a:graphic>
          <a:graphicData uri="http://schemas.openxmlformats.org/drawingml/2006/table">
            <a:tbl>
              <a:tblPr>
                <a:noFill/>
                <a:tableStyleId>{1072CF12-D6C4-4AEE-8197-C99BCB22DA97}</a:tableStyleId>
              </a:tblPr>
              <a:tblGrid>
                <a:gridCol w="1370825"/>
              </a:tblGrid>
              <a:tr h="408875">
                <a:tc>
                  <a:txBody>
                    <a:bodyPr/>
                    <a:lstStyle/>
                    <a:p>
                      <a:pPr indent="0" lvl="0" marL="0" rtl="0" algn="l">
                        <a:spcBef>
                          <a:spcPts val="0"/>
                        </a:spcBef>
                        <a:spcAft>
                          <a:spcPts val="0"/>
                        </a:spcAft>
                        <a:buNone/>
                      </a:pPr>
                      <a:r>
                        <a:rPr b="1" lang="en">
                          <a:solidFill>
                            <a:srgbClr val="FFFFFF"/>
                          </a:solidFill>
                        </a:rPr>
                        <a:t>Codeword</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01010</a:t>
                      </a:r>
                      <a:endParaRPr>
                        <a:solidFill>
                          <a:srgbClr val="FFFFFF"/>
                        </a:solidFill>
                      </a:endParaRPr>
                    </a:p>
                  </a:txBody>
                  <a:tcPr marT="91425" marB="91425" marR="91425" marL="91425"/>
                </a:tc>
              </a:tr>
            </a:tbl>
          </a:graphicData>
        </a:graphic>
      </p:graphicFrame>
      <p:graphicFrame>
        <p:nvGraphicFramePr>
          <p:cNvPr id="187" name="Google Shape;187;p20"/>
          <p:cNvGraphicFramePr/>
          <p:nvPr/>
        </p:nvGraphicFramePr>
        <p:xfrm>
          <a:off x="4572000" y="3741450"/>
          <a:ext cx="3000000" cy="3000000"/>
        </p:xfrm>
        <a:graphic>
          <a:graphicData uri="http://schemas.openxmlformats.org/drawingml/2006/table">
            <a:tbl>
              <a:tblPr>
                <a:noFill/>
                <a:tableStyleId>{1072CF12-D6C4-4AEE-8197-C99BCB22DA97}</a:tableStyleId>
              </a:tblPr>
              <a:tblGrid>
                <a:gridCol w="1363100"/>
              </a:tblGrid>
              <a:tr h="408875">
                <a:tc>
                  <a:txBody>
                    <a:bodyPr/>
                    <a:lstStyle/>
                    <a:p>
                      <a:pPr indent="0" lvl="0" marL="0" rtl="0" algn="l">
                        <a:spcBef>
                          <a:spcPts val="0"/>
                        </a:spcBef>
                        <a:spcAft>
                          <a:spcPts val="0"/>
                        </a:spcAft>
                        <a:buNone/>
                      </a:pPr>
                      <a:r>
                        <a:rPr b="1" lang="en">
                          <a:solidFill>
                            <a:srgbClr val="FFFFFF"/>
                          </a:solidFill>
                        </a:rPr>
                        <a:t>w/Erasures</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0_010</a:t>
                      </a:r>
                      <a:endParaRPr>
                        <a:solidFill>
                          <a:srgbClr val="FFFFFF"/>
                        </a:solidFill>
                      </a:endParaRPr>
                    </a:p>
                  </a:txBody>
                  <a:tcPr marT="91425" marB="91425" marR="91425" marL="91425"/>
                </a:tc>
              </a:tr>
            </a:tbl>
          </a:graphicData>
        </a:graphic>
      </p:graphicFrame>
      <p:graphicFrame>
        <p:nvGraphicFramePr>
          <p:cNvPr id="188" name="Google Shape;188;p20"/>
          <p:cNvGraphicFramePr/>
          <p:nvPr/>
        </p:nvGraphicFramePr>
        <p:xfrm>
          <a:off x="6385650" y="3741450"/>
          <a:ext cx="3000000" cy="3000000"/>
        </p:xfrm>
        <a:graphic>
          <a:graphicData uri="http://schemas.openxmlformats.org/drawingml/2006/table">
            <a:tbl>
              <a:tblPr>
                <a:noFill/>
                <a:tableStyleId>{1072CF12-D6C4-4AEE-8197-C99BCB22DA97}</a:tableStyleId>
              </a:tblPr>
              <a:tblGrid>
                <a:gridCol w="1363100"/>
              </a:tblGrid>
              <a:tr h="408875">
                <a:tc>
                  <a:txBody>
                    <a:bodyPr/>
                    <a:lstStyle/>
                    <a:p>
                      <a:pPr indent="0" lvl="0" marL="0" rtl="0" algn="l">
                        <a:spcBef>
                          <a:spcPts val="0"/>
                        </a:spcBef>
                        <a:spcAft>
                          <a:spcPts val="0"/>
                        </a:spcAft>
                        <a:buNone/>
                      </a:pPr>
                      <a:r>
                        <a:rPr b="1" lang="en">
                          <a:solidFill>
                            <a:srgbClr val="FFFFFF"/>
                          </a:solidFill>
                        </a:rPr>
                        <a:t>w/Errors</a:t>
                      </a:r>
                      <a:endParaRPr b="1">
                        <a:solidFill>
                          <a:srgbClr val="FFFFFF"/>
                        </a:solidFill>
                      </a:endParaRPr>
                    </a:p>
                  </a:txBody>
                  <a:tcPr marT="91425" marB="91425" marR="91425" marL="91425"/>
                </a:tc>
              </a:tr>
              <a:tr h="408875">
                <a:tc>
                  <a:txBody>
                    <a:bodyPr/>
                    <a:lstStyle/>
                    <a:p>
                      <a:pPr indent="0" lvl="0" marL="0" rtl="0" algn="l">
                        <a:spcBef>
                          <a:spcPts val="0"/>
                        </a:spcBef>
                        <a:spcAft>
                          <a:spcPts val="0"/>
                        </a:spcAft>
                        <a:buNone/>
                      </a:pPr>
                      <a:r>
                        <a:rPr lang="en">
                          <a:solidFill>
                            <a:srgbClr val="FFFFFF"/>
                          </a:solidFill>
                        </a:rPr>
                        <a:t>11010</a:t>
                      </a:r>
                      <a:endParaRPr>
                        <a:solidFill>
                          <a:srgbClr val="FFFFFF"/>
                        </a:solidFill>
                      </a:endParaRPr>
                    </a:p>
                  </a:txBody>
                  <a:tcPr marT="91425" marB="91425" marR="91425" marL="91425"/>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9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Reed Solomon - Devil's in the Details</a:t>
            </a:r>
            <a:endParaRPr/>
          </a:p>
        </p:txBody>
      </p:sp>
      <p:sp>
        <p:nvSpPr>
          <p:cNvPr id="985" name="Google Shape;985;p9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problems with our algorithm:</a:t>
            </a:r>
            <a:endParaRPr/>
          </a:p>
          <a:p>
            <a:pPr indent="-311150" lvl="0" marL="457200" rtl="0" algn="l">
              <a:spcBef>
                <a:spcPts val="1600"/>
              </a:spcBef>
              <a:spcAft>
                <a:spcPts val="0"/>
              </a:spcAft>
              <a:buSzPts val="1300"/>
              <a:buChar char="●"/>
            </a:pPr>
            <a:r>
              <a:rPr lang="en"/>
              <a:t>All that polynomial stuff is really complicated and thus slow.</a:t>
            </a:r>
            <a:endParaRPr/>
          </a:p>
          <a:p>
            <a:pPr indent="-311150" lvl="0" marL="457200" rtl="0" algn="l">
              <a:spcBef>
                <a:spcPts val="0"/>
              </a:spcBef>
              <a:spcAft>
                <a:spcPts val="0"/>
              </a:spcAft>
              <a:buSzPts val="1300"/>
              <a:buChar char="●"/>
            </a:pPr>
            <a:r>
              <a:rPr lang="en"/>
              <a:t>It uses polynomials over ℝ, but computers don't like real numbers and floats are no substitute.</a:t>
            </a:r>
            <a:endParaRPr/>
          </a:p>
          <a:p>
            <a:pPr indent="-311150" lvl="0" marL="457200" rtl="0" algn="l">
              <a:spcBef>
                <a:spcPts val="0"/>
              </a:spcBef>
              <a:spcAft>
                <a:spcPts val="0"/>
              </a:spcAft>
              <a:buSzPts val="1300"/>
              <a:buChar char="●"/>
            </a:pPr>
            <a:r>
              <a:rPr lang="en"/>
              <a:t>It's not clear how to turn our symbols into integers in general. What if the new points we generate do not map back?</a:t>
            </a:r>
            <a:endParaRPr/>
          </a:p>
          <a:p>
            <a:pPr indent="0" lvl="0" marL="0" rtl="0" algn="l">
              <a:spcBef>
                <a:spcPts val="1600"/>
              </a:spcBef>
              <a:spcAft>
                <a:spcPts val="1600"/>
              </a:spcAft>
              <a:buNone/>
            </a:pPr>
            <a:r>
              <a:rPr lang="en"/>
              <a:t>We'll look next how to address these problems...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9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Improving on Lagrangian Interpolation</a:t>
            </a:r>
            <a:endParaRPr/>
          </a:p>
        </p:txBody>
      </p:sp>
      <p:sp>
        <p:nvSpPr>
          <p:cNvPr id="991" name="Google Shape;991;p9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know all polynomials can be represented in the form  a</a:t>
            </a:r>
            <a:r>
              <a:rPr baseline="-25000" lang="en"/>
              <a:t>0</a:t>
            </a:r>
            <a:r>
              <a:rPr lang="en"/>
              <a:t>x</a:t>
            </a:r>
            <a:r>
              <a:rPr baseline="30000" lang="en"/>
              <a:t>0</a:t>
            </a:r>
            <a:r>
              <a:rPr lang="en"/>
              <a:t> + a</a:t>
            </a:r>
            <a:r>
              <a:rPr baseline="-25000" lang="en"/>
              <a:t>1</a:t>
            </a:r>
            <a:r>
              <a:rPr lang="en"/>
              <a:t>x</a:t>
            </a:r>
            <a:r>
              <a:rPr baseline="30000" lang="en"/>
              <a:t>1</a:t>
            </a:r>
            <a:r>
              <a:rPr lang="en"/>
              <a:t> + ... + a</a:t>
            </a:r>
            <a:r>
              <a:rPr baseline="-25000" lang="en"/>
              <a:t>n</a:t>
            </a:r>
            <a:r>
              <a:rPr lang="en"/>
              <a:t>x</a:t>
            </a:r>
            <a:r>
              <a:rPr baseline="30000" lang="en"/>
              <a:t>n</a:t>
            </a:r>
            <a:endParaRPr/>
          </a:p>
          <a:p>
            <a:pPr indent="0" lvl="0" marL="0" rtl="0" algn="l">
              <a:spcBef>
                <a:spcPts val="1600"/>
              </a:spcBef>
              <a:spcAft>
                <a:spcPts val="0"/>
              </a:spcAft>
              <a:buNone/>
            </a:pPr>
            <a:r>
              <a:rPr lang="en"/>
              <a:t>What if we represent our set of points like this:</a:t>
            </a:r>
            <a:endParaRPr/>
          </a:p>
          <a:p>
            <a:pPr indent="0" lvl="0" marL="0" rtl="0" algn="l">
              <a:lnSpc>
                <a:spcPct val="100000"/>
              </a:lnSpc>
              <a:spcBef>
                <a:spcPts val="1600"/>
              </a:spcBef>
              <a:spcAft>
                <a:spcPts val="0"/>
              </a:spcAft>
              <a:buNone/>
            </a:pPr>
            <a:r>
              <a:rPr lang="en"/>
              <a:t>y</a:t>
            </a:r>
            <a:r>
              <a:rPr baseline="-25000" lang="en"/>
              <a:t>0</a:t>
            </a:r>
            <a:r>
              <a:rPr lang="en"/>
              <a:t> = a</a:t>
            </a:r>
            <a:r>
              <a:rPr baseline="-25000" lang="en"/>
              <a:t>0</a:t>
            </a:r>
            <a:r>
              <a:rPr lang="en"/>
              <a:t>x</a:t>
            </a:r>
            <a:r>
              <a:rPr baseline="-25000" lang="en"/>
              <a:t>0</a:t>
            </a:r>
            <a:r>
              <a:rPr baseline="30000" lang="en"/>
              <a:t>0</a:t>
            </a:r>
            <a:r>
              <a:rPr lang="en"/>
              <a:t> + a</a:t>
            </a:r>
            <a:r>
              <a:rPr baseline="-25000" lang="en"/>
              <a:t>1</a:t>
            </a:r>
            <a:r>
              <a:rPr lang="en"/>
              <a:t>x</a:t>
            </a:r>
            <a:r>
              <a:rPr baseline="-25000" lang="en"/>
              <a:t>0</a:t>
            </a:r>
            <a:r>
              <a:rPr baseline="30000" lang="en"/>
              <a:t>1</a:t>
            </a:r>
            <a:r>
              <a:rPr lang="en"/>
              <a:t> + ... + a</a:t>
            </a:r>
            <a:r>
              <a:rPr baseline="-25000" lang="en"/>
              <a:t>n-1</a:t>
            </a:r>
            <a:r>
              <a:rPr lang="en"/>
              <a:t>x</a:t>
            </a:r>
            <a:r>
              <a:rPr baseline="-25000" lang="en"/>
              <a:t>0</a:t>
            </a:r>
            <a:r>
              <a:rPr baseline="30000" lang="en"/>
              <a:t>n-1</a:t>
            </a:r>
            <a:r>
              <a:rPr lang="en"/>
              <a:t>  </a:t>
            </a:r>
            <a:endParaRPr/>
          </a:p>
          <a:p>
            <a:pPr indent="0" lvl="0" marL="0" rtl="0" algn="l">
              <a:lnSpc>
                <a:spcPct val="100000"/>
              </a:lnSpc>
              <a:spcBef>
                <a:spcPts val="1600"/>
              </a:spcBef>
              <a:spcAft>
                <a:spcPts val="0"/>
              </a:spcAft>
              <a:buNone/>
            </a:pPr>
            <a:r>
              <a:rPr lang="en"/>
              <a:t>y</a:t>
            </a:r>
            <a:r>
              <a:rPr baseline="-25000" lang="en"/>
              <a:t>1</a:t>
            </a:r>
            <a:r>
              <a:rPr lang="en"/>
              <a:t> = a</a:t>
            </a:r>
            <a:r>
              <a:rPr baseline="-25000" lang="en"/>
              <a:t>0</a:t>
            </a:r>
            <a:r>
              <a:rPr lang="en"/>
              <a:t>x</a:t>
            </a:r>
            <a:r>
              <a:rPr baseline="-25000" lang="en"/>
              <a:t>1</a:t>
            </a:r>
            <a:r>
              <a:rPr baseline="30000" lang="en"/>
              <a:t>0</a:t>
            </a:r>
            <a:r>
              <a:rPr lang="en"/>
              <a:t> + a</a:t>
            </a:r>
            <a:r>
              <a:rPr baseline="-25000" lang="en"/>
              <a:t>1</a:t>
            </a:r>
            <a:r>
              <a:rPr lang="en"/>
              <a:t>x</a:t>
            </a:r>
            <a:r>
              <a:rPr baseline="-25000" lang="en"/>
              <a:t>1</a:t>
            </a:r>
            <a:r>
              <a:rPr baseline="30000" lang="en"/>
              <a:t>1</a:t>
            </a:r>
            <a:r>
              <a:rPr lang="en"/>
              <a:t> + ... + a</a:t>
            </a:r>
            <a:r>
              <a:rPr baseline="-25000" lang="en"/>
              <a:t>n-1</a:t>
            </a:r>
            <a:r>
              <a:rPr lang="en"/>
              <a:t>x</a:t>
            </a:r>
            <a:r>
              <a:rPr baseline="-25000" lang="en"/>
              <a:t>1</a:t>
            </a:r>
            <a:r>
              <a:rPr baseline="30000" lang="en"/>
              <a:t>n-1</a:t>
            </a:r>
            <a:r>
              <a:rPr lang="en"/>
              <a:t>  </a:t>
            </a:r>
            <a:endParaRPr/>
          </a:p>
          <a:p>
            <a:pPr indent="0" lvl="0" marL="0" rtl="0" algn="l">
              <a:lnSpc>
                <a:spcPct val="100000"/>
              </a:lnSpc>
              <a:spcBef>
                <a:spcPts val="1600"/>
              </a:spcBef>
              <a:spcAft>
                <a:spcPts val="0"/>
              </a:spcAft>
              <a:buNone/>
            </a:pPr>
            <a:r>
              <a:rPr lang="en"/>
              <a:t>...</a:t>
            </a:r>
            <a:endParaRPr/>
          </a:p>
          <a:p>
            <a:pPr indent="0" lvl="0" marL="0" rtl="0" algn="l">
              <a:lnSpc>
                <a:spcPct val="100000"/>
              </a:lnSpc>
              <a:spcBef>
                <a:spcPts val="1600"/>
              </a:spcBef>
              <a:spcAft>
                <a:spcPts val="0"/>
              </a:spcAft>
              <a:buNone/>
            </a:pPr>
            <a:r>
              <a:rPr lang="en"/>
              <a:t>y</a:t>
            </a:r>
            <a:r>
              <a:rPr baseline="-25000" lang="en"/>
              <a:t>n-1</a:t>
            </a:r>
            <a:r>
              <a:rPr lang="en"/>
              <a:t> = a</a:t>
            </a:r>
            <a:r>
              <a:rPr baseline="-25000" lang="en"/>
              <a:t>0</a:t>
            </a:r>
            <a:r>
              <a:rPr lang="en"/>
              <a:t>x</a:t>
            </a:r>
            <a:r>
              <a:rPr baseline="-25000" lang="en"/>
              <a:t>n-1</a:t>
            </a:r>
            <a:r>
              <a:rPr baseline="30000" lang="en"/>
              <a:t>0</a:t>
            </a:r>
            <a:r>
              <a:rPr lang="en"/>
              <a:t> + a</a:t>
            </a:r>
            <a:r>
              <a:rPr baseline="-25000" lang="en"/>
              <a:t>1</a:t>
            </a:r>
            <a:r>
              <a:rPr lang="en"/>
              <a:t>x</a:t>
            </a:r>
            <a:r>
              <a:rPr baseline="-25000" lang="en"/>
              <a:t>n-1</a:t>
            </a:r>
            <a:r>
              <a:rPr baseline="30000" lang="en"/>
              <a:t>1</a:t>
            </a:r>
            <a:r>
              <a:rPr lang="en"/>
              <a:t> + ... + a</a:t>
            </a:r>
            <a:r>
              <a:rPr baseline="-25000" lang="en"/>
              <a:t>n-1</a:t>
            </a:r>
            <a:r>
              <a:rPr lang="en"/>
              <a:t>x</a:t>
            </a:r>
            <a:r>
              <a:rPr baseline="-25000" lang="en"/>
              <a:t>n-1</a:t>
            </a:r>
            <a:r>
              <a:rPr baseline="30000" lang="en"/>
              <a:t>n-1</a:t>
            </a:r>
            <a:r>
              <a:rPr lang="en"/>
              <a:t> </a:t>
            </a:r>
            <a:endParaRPr/>
          </a:p>
          <a:p>
            <a:pPr indent="0" lvl="0" marL="0" rtl="0" algn="l">
              <a:spcBef>
                <a:spcPts val="1600"/>
              </a:spcBef>
              <a:spcAft>
                <a:spcPts val="1600"/>
              </a:spcAft>
              <a:buNone/>
            </a:pPr>
            <a:r>
              <a:rPr lang="en"/>
              <a:t>Now we have a system of N equations, we have N unknowns (the coefficients, we know the x and y values of the points)...can we use matrices?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9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Improving on Lagrangian Interpolation</a:t>
            </a:r>
            <a:endParaRPr/>
          </a:p>
        </p:txBody>
      </p:sp>
      <p:sp>
        <p:nvSpPr>
          <p:cNvPr id="997" name="Google Shape;997;p94"/>
          <p:cNvSpPr txBox="1"/>
          <p:nvPr>
            <p:ph idx="1" type="body"/>
          </p:nvPr>
        </p:nvSpPr>
        <p:spPr>
          <a:xfrm>
            <a:off x="1297500" y="1567550"/>
            <a:ext cx="7038900" cy="42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let's separate out the coefficients from the x points and rewrite it using matrix notation:</a:t>
            </a:r>
            <a:endParaRPr/>
          </a:p>
          <a:p>
            <a:pPr indent="0" lvl="0" marL="0" rtl="0" algn="l">
              <a:spcBef>
                <a:spcPts val="1600"/>
              </a:spcBef>
              <a:spcAft>
                <a:spcPts val="1600"/>
              </a:spcAft>
              <a:buNone/>
            </a:pPr>
            <a:r>
              <a:t/>
            </a:r>
            <a:endParaRPr/>
          </a:p>
        </p:txBody>
      </p:sp>
      <p:sp>
        <p:nvSpPr>
          <p:cNvPr id="998" name="Google Shape;998;p94"/>
          <p:cNvSpPr txBox="1"/>
          <p:nvPr/>
        </p:nvSpPr>
        <p:spPr>
          <a:xfrm>
            <a:off x="712125" y="2248150"/>
            <a:ext cx="2318700" cy="180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y</a:t>
            </a:r>
            <a:r>
              <a:rPr baseline="-25000" lang="en" sz="1300">
                <a:solidFill>
                  <a:schemeClr val="lt1"/>
                </a:solidFill>
                <a:latin typeface="Lato"/>
                <a:ea typeface="Lato"/>
                <a:cs typeface="Lato"/>
                <a:sym typeface="Lato"/>
              </a:rPr>
              <a:t>0</a:t>
            </a:r>
            <a:r>
              <a:rPr lang="en" sz="1300">
                <a:solidFill>
                  <a:schemeClr val="lt1"/>
                </a:solidFill>
                <a:latin typeface="Lato"/>
                <a:ea typeface="Lato"/>
                <a:cs typeface="Lato"/>
                <a:sym typeface="Lato"/>
              </a:rPr>
              <a:t> = a</a:t>
            </a:r>
            <a:r>
              <a:rPr baseline="-25000" lang="en" sz="1300">
                <a:solidFill>
                  <a:schemeClr val="lt1"/>
                </a:solidFill>
                <a:latin typeface="Lato"/>
                <a:ea typeface="Lato"/>
                <a:cs typeface="Lato"/>
                <a:sym typeface="Lato"/>
              </a:rPr>
              <a:t>0</a:t>
            </a:r>
            <a:r>
              <a:rPr lang="en" sz="1300">
                <a:solidFill>
                  <a:schemeClr val="lt1"/>
                </a:solidFill>
                <a:latin typeface="Lato"/>
                <a:ea typeface="Lato"/>
                <a:cs typeface="Lato"/>
                <a:sym typeface="Lato"/>
              </a:rPr>
              <a:t>x</a:t>
            </a:r>
            <a:r>
              <a:rPr baseline="-25000" lang="en" sz="1300">
                <a:solidFill>
                  <a:schemeClr val="lt1"/>
                </a:solidFill>
                <a:latin typeface="Lato"/>
                <a:ea typeface="Lato"/>
                <a:cs typeface="Lato"/>
                <a:sym typeface="Lato"/>
              </a:rPr>
              <a:t>0</a:t>
            </a:r>
            <a:r>
              <a:rPr baseline="30000" lang="en" sz="1300">
                <a:solidFill>
                  <a:schemeClr val="lt1"/>
                </a:solidFill>
                <a:latin typeface="Lato"/>
                <a:ea typeface="Lato"/>
                <a:cs typeface="Lato"/>
                <a:sym typeface="Lato"/>
              </a:rPr>
              <a:t>0</a:t>
            </a:r>
            <a:r>
              <a:rPr lang="en" sz="1300">
                <a:solidFill>
                  <a:schemeClr val="lt1"/>
                </a:solidFill>
                <a:latin typeface="Lato"/>
                <a:ea typeface="Lato"/>
                <a:cs typeface="Lato"/>
                <a:sym typeface="Lato"/>
              </a:rPr>
              <a:t> + a</a:t>
            </a:r>
            <a:r>
              <a:rPr baseline="-25000" lang="en" sz="1300">
                <a:solidFill>
                  <a:schemeClr val="lt1"/>
                </a:solidFill>
                <a:latin typeface="Lato"/>
                <a:ea typeface="Lato"/>
                <a:cs typeface="Lato"/>
                <a:sym typeface="Lato"/>
              </a:rPr>
              <a:t>1</a:t>
            </a:r>
            <a:r>
              <a:rPr lang="en" sz="1300">
                <a:solidFill>
                  <a:schemeClr val="lt1"/>
                </a:solidFill>
                <a:latin typeface="Lato"/>
                <a:ea typeface="Lato"/>
                <a:cs typeface="Lato"/>
                <a:sym typeface="Lato"/>
              </a:rPr>
              <a:t>x</a:t>
            </a:r>
            <a:r>
              <a:rPr baseline="-25000" lang="en" sz="1300">
                <a:solidFill>
                  <a:schemeClr val="lt1"/>
                </a:solidFill>
                <a:latin typeface="Lato"/>
                <a:ea typeface="Lato"/>
                <a:cs typeface="Lato"/>
                <a:sym typeface="Lato"/>
              </a:rPr>
              <a:t>0</a:t>
            </a:r>
            <a:r>
              <a:rPr baseline="30000" lang="en" sz="1300">
                <a:solidFill>
                  <a:schemeClr val="lt1"/>
                </a:solidFill>
                <a:latin typeface="Lato"/>
                <a:ea typeface="Lato"/>
                <a:cs typeface="Lato"/>
                <a:sym typeface="Lato"/>
              </a:rPr>
              <a:t>1</a:t>
            </a:r>
            <a:r>
              <a:rPr lang="en" sz="1300">
                <a:solidFill>
                  <a:schemeClr val="lt1"/>
                </a:solidFill>
                <a:latin typeface="Lato"/>
                <a:ea typeface="Lato"/>
                <a:cs typeface="Lato"/>
                <a:sym typeface="Lato"/>
              </a:rPr>
              <a:t> + ... + a</a:t>
            </a:r>
            <a:r>
              <a:rPr baseline="-25000" lang="en" sz="1300">
                <a:solidFill>
                  <a:schemeClr val="lt1"/>
                </a:solidFill>
                <a:latin typeface="Lato"/>
                <a:ea typeface="Lato"/>
                <a:cs typeface="Lato"/>
                <a:sym typeface="Lato"/>
              </a:rPr>
              <a:t>n</a:t>
            </a:r>
            <a:r>
              <a:rPr lang="en" sz="1300">
                <a:solidFill>
                  <a:schemeClr val="lt1"/>
                </a:solidFill>
                <a:latin typeface="Lato"/>
                <a:ea typeface="Lato"/>
                <a:cs typeface="Lato"/>
                <a:sym typeface="Lato"/>
              </a:rPr>
              <a:t>x</a:t>
            </a:r>
            <a:r>
              <a:rPr baseline="-25000" lang="en" sz="1300">
                <a:solidFill>
                  <a:schemeClr val="lt1"/>
                </a:solidFill>
                <a:latin typeface="Lato"/>
                <a:ea typeface="Lato"/>
                <a:cs typeface="Lato"/>
                <a:sym typeface="Lato"/>
              </a:rPr>
              <a:t>0</a:t>
            </a:r>
            <a:r>
              <a:rPr baseline="30000" lang="en" sz="1300">
                <a:solidFill>
                  <a:schemeClr val="lt1"/>
                </a:solidFill>
                <a:latin typeface="Lato"/>
                <a:ea typeface="Lato"/>
                <a:cs typeface="Lato"/>
                <a:sym typeface="Lato"/>
              </a:rPr>
              <a:t>n</a:t>
            </a: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lt1"/>
                </a:solidFill>
                <a:latin typeface="Lato"/>
                <a:ea typeface="Lato"/>
                <a:cs typeface="Lato"/>
                <a:sym typeface="Lato"/>
              </a:rPr>
              <a:t>y</a:t>
            </a:r>
            <a:r>
              <a:rPr baseline="-25000" lang="en" sz="1300">
                <a:solidFill>
                  <a:schemeClr val="lt1"/>
                </a:solidFill>
                <a:latin typeface="Lato"/>
                <a:ea typeface="Lato"/>
                <a:cs typeface="Lato"/>
                <a:sym typeface="Lato"/>
              </a:rPr>
              <a:t>1</a:t>
            </a:r>
            <a:r>
              <a:rPr lang="en" sz="1300">
                <a:solidFill>
                  <a:schemeClr val="lt1"/>
                </a:solidFill>
                <a:latin typeface="Lato"/>
                <a:ea typeface="Lato"/>
                <a:cs typeface="Lato"/>
                <a:sym typeface="Lato"/>
              </a:rPr>
              <a:t> = a</a:t>
            </a:r>
            <a:r>
              <a:rPr baseline="-25000" lang="en" sz="1300">
                <a:solidFill>
                  <a:schemeClr val="lt1"/>
                </a:solidFill>
                <a:latin typeface="Lato"/>
                <a:ea typeface="Lato"/>
                <a:cs typeface="Lato"/>
                <a:sym typeface="Lato"/>
              </a:rPr>
              <a:t>0</a:t>
            </a:r>
            <a:r>
              <a:rPr lang="en" sz="1300">
                <a:solidFill>
                  <a:schemeClr val="lt1"/>
                </a:solidFill>
                <a:latin typeface="Lato"/>
                <a:ea typeface="Lato"/>
                <a:cs typeface="Lato"/>
                <a:sym typeface="Lato"/>
              </a:rPr>
              <a:t>x</a:t>
            </a:r>
            <a:r>
              <a:rPr baseline="-25000" lang="en" sz="1300">
                <a:solidFill>
                  <a:schemeClr val="lt1"/>
                </a:solidFill>
                <a:latin typeface="Lato"/>
                <a:ea typeface="Lato"/>
                <a:cs typeface="Lato"/>
                <a:sym typeface="Lato"/>
              </a:rPr>
              <a:t>1</a:t>
            </a:r>
            <a:r>
              <a:rPr baseline="30000" lang="en" sz="1300">
                <a:solidFill>
                  <a:schemeClr val="lt1"/>
                </a:solidFill>
                <a:latin typeface="Lato"/>
                <a:ea typeface="Lato"/>
                <a:cs typeface="Lato"/>
                <a:sym typeface="Lato"/>
              </a:rPr>
              <a:t>0</a:t>
            </a:r>
            <a:r>
              <a:rPr lang="en" sz="1300">
                <a:solidFill>
                  <a:schemeClr val="lt1"/>
                </a:solidFill>
                <a:latin typeface="Lato"/>
                <a:ea typeface="Lato"/>
                <a:cs typeface="Lato"/>
                <a:sym typeface="Lato"/>
              </a:rPr>
              <a:t> + a</a:t>
            </a:r>
            <a:r>
              <a:rPr baseline="-25000" lang="en" sz="1300">
                <a:solidFill>
                  <a:schemeClr val="lt1"/>
                </a:solidFill>
                <a:latin typeface="Lato"/>
                <a:ea typeface="Lato"/>
                <a:cs typeface="Lato"/>
                <a:sym typeface="Lato"/>
              </a:rPr>
              <a:t>1</a:t>
            </a:r>
            <a:r>
              <a:rPr lang="en" sz="1300">
                <a:solidFill>
                  <a:schemeClr val="lt1"/>
                </a:solidFill>
                <a:latin typeface="Lato"/>
                <a:ea typeface="Lato"/>
                <a:cs typeface="Lato"/>
                <a:sym typeface="Lato"/>
              </a:rPr>
              <a:t>x</a:t>
            </a:r>
            <a:r>
              <a:rPr baseline="-25000" lang="en" sz="1300">
                <a:solidFill>
                  <a:schemeClr val="lt1"/>
                </a:solidFill>
                <a:latin typeface="Lato"/>
                <a:ea typeface="Lato"/>
                <a:cs typeface="Lato"/>
                <a:sym typeface="Lato"/>
              </a:rPr>
              <a:t>1</a:t>
            </a:r>
            <a:r>
              <a:rPr baseline="30000" lang="en" sz="1300">
                <a:solidFill>
                  <a:schemeClr val="lt1"/>
                </a:solidFill>
                <a:latin typeface="Lato"/>
                <a:ea typeface="Lato"/>
                <a:cs typeface="Lato"/>
                <a:sym typeface="Lato"/>
              </a:rPr>
              <a:t>1</a:t>
            </a:r>
            <a:r>
              <a:rPr lang="en" sz="1300">
                <a:solidFill>
                  <a:schemeClr val="lt1"/>
                </a:solidFill>
                <a:latin typeface="Lato"/>
                <a:ea typeface="Lato"/>
                <a:cs typeface="Lato"/>
                <a:sym typeface="Lato"/>
              </a:rPr>
              <a:t> + ... + a</a:t>
            </a:r>
            <a:r>
              <a:rPr baseline="-25000" lang="en" sz="1300">
                <a:solidFill>
                  <a:schemeClr val="lt1"/>
                </a:solidFill>
                <a:latin typeface="Lato"/>
                <a:ea typeface="Lato"/>
                <a:cs typeface="Lato"/>
                <a:sym typeface="Lato"/>
              </a:rPr>
              <a:t>n</a:t>
            </a:r>
            <a:r>
              <a:rPr lang="en" sz="1300">
                <a:solidFill>
                  <a:schemeClr val="lt1"/>
                </a:solidFill>
                <a:latin typeface="Lato"/>
                <a:ea typeface="Lato"/>
                <a:cs typeface="Lato"/>
                <a:sym typeface="Lato"/>
              </a:rPr>
              <a:t>x</a:t>
            </a:r>
            <a:r>
              <a:rPr baseline="-25000" lang="en" sz="1300">
                <a:solidFill>
                  <a:schemeClr val="lt1"/>
                </a:solidFill>
                <a:latin typeface="Lato"/>
                <a:ea typeface="Lato"/>
                <a:cs typeface="Lato"/>
                <a:sym typeface="Lato"/>
              </a:rPr>
              <a:t>1</a:t>
            </a:r>
            <a:r>
              <a:rPr baseline="30000" lang="en" sz="1300">
                <a:solidFill>
                  <a:schemeClr val="lt1"/>
                </a:solidFill>
                <a:latin typeface="Lato"/>
                <a:ea typeface="Lato"/>
                <a:cs typeface="Lato"/>
                <a:sym typeface="Lato"/>
              </a:rPr>
              <a:t>n</a:t>
            </a: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lt1"/>
                </a:solidFill>
                <a:latin typeface="Lato"/>
                <a:ea typeface="Lato"/>
                <a:cs typeface="Lato"/>
                <a:sym typeface="Lato"/>
              </a:rPr>
              <a:t>...</a:t>
            </a:r>
            <a:endParaRPr sz="1300">
              <a:solidFill>
                <a:schemeClr val="lt1"/>
              </a:solidFill>
              <a:latin typeface="Lato"/>
              <a:ea typeface="Lato"/>
              <a:cs typeface="Lato"/>
              <a:sym typeface="Lato"/>
            </a:endParaRPr>
          </a:p>
          <a:p>
            <a:pPr indent="0" lvl="0" marL="0" rtl="0" algn="l">
              <a:lnSpc>
                <a:spcPct val="115000"/>
              </a:lnSpc>
              <a:spcBef>
                <a:spcPts val="1600"/>
              </a:spcBef>
              <a:spcAft>
                <a:spcPts val="1600"/>
              </a:spcAft>
              <a:buNone/>
            </a:pPr>
            <a:r>
              <a:rPr lang="en" sz="1300">
                <a:solidFill>
                  <a:schemeClr val="lt1"/>
                </a:solidFill>
                <a:latin typeface="Lato"/>
                <a:ea typeface="Lato"/>
                <a:cs typeface="Lato"/>
                <a:sym typeface="Lato"/>
              </a:rPr>
              <a:t>y</a:t>
            </a:r>
            <a:r>
              <a:rPr baseline="-25000" lang="en" sz="1300">
                <a:solidFill>
                  <a:schemeClr val="lt1"/>
                </a:solidFill>
                <a:latin typeface="Lato"/>
                <a:ea typeface="Lato"/>
                <a:cs typeface="Lato"/>
                <a:sym typeface="Lato"/>
              </a:rPr>
              <a:t>n</a:t>
            </a:r>
            <a:r>
              <a:rPr lang="en" sz="1300">
                <a:solidFill>
                  <a:schemeClr val="lt1"/>
                </a:solidFill>
                <a:latin typeface="Lato"/>
                <a:ea typeface="Lato"/>
                <a:cs typeface="Lato"/>
                <a:sym typeface="Lato"/>
              </a:rPr>
              <a:t> = a</a:t>
            </a:r>
            <a:r>
              <a:rPr baseline="-25000" lang="en" sz="1300">
                <a:solidFill>
                  <a:schemeClr val="lt1"/>
                </a:solidFill>
                <a:latin typeface="Lato"/>
                <a:ea typeface="Lato"/>
                <a:cs typeface="Lato"/>
                <a:sym typeface="Lato"/>
              </a:rPr>
              <a:t>0</a:t>
            </a:r>
            <a:r>
              <a:rPr lang="en" sz="1300">
                <a:solidFill>
                  <a:schemeClr val="lt1"/>
                </a:solidFill>
                <a:latin typeface="Lato"/>
                <a:ea typeface="Lato"/>
                <a:cs typeface="Lato"/>
                <a:sym typeface="Lato"/>
              </a:rPr>
              <a:t>x</a:t>
            </a:r>
            <a:r>
              <a:rPr baseline="-25000" lang="en" sz="1300">
                <a:solidFill>
                  <a:schemeClr val="lt1"/>
                </a:solidFill>
                <a:latin typeface="Lato"/>
                <a:ea typeface="Lato"/>
                <a:cs typeface="Lato"/>
                <a:sym typeface="Lato"/>
              </a:rPr>
              <a:t>n</a:t>
            </a:r>
            <a:r>
              <a:rPr baseline="30000" lang="en" sz="1300">
                <a:solidFill>
                  <a:schemeClr val="lt1"/>
                </a:solidFill>
                <a:latin typeface="Lato"/>
                <a:ea typeface="Lato"/>
                <a:cs typeface="Lato"/>
                <a:sym typeface="Lato"/>
              </a:rPr>
              <a:t>0</a:t>
            </a:r>
            <a:r>
              <a:rPr lang="en" sz="1300">
                <a:solidFill>
                  <a:schemeClr val="lt1"/>
                </a:solidFill>
                <a:latin typeface="Lato"/>
                <a:ea typeface="Lato"/>
                <a:cs typeface="Lato"/>
                <a:sym typeface="Lato"/>
              </a:rPr>
              <a:t> + a</a:t>
            </a:r>
            <a:r>
              <a:rPr baseline="-25000" lang="en" sz="1300">
                <a:solidFill>
                  <a:schemeClr val="lt1"/>
                </a:solidFill>
                <a:latin typeface="Lato"/>
                <a:ea typeface="Lato"/>
                <a:cs typeface="Lato"/>
                <a:sym typeface="Lato"/>
              </a:rPr>
              <a:t>1</a:t>
            </a:r>
            <a:r>
              <a:rPr lang="en" sz="1300">
                <a:solidFill>
                  <a:schemeClr val="lt1"/>
                </a:solidFill>
                <a:latin typeface="Lato"/>
                <a:ea typeface="Lato"/>
                <a:cs typeface="Lato"/>
                <a:sym typeface="Lato"/>
              </a:rPr>
              <a:t>x</a:t>
            </a:r>
            <a:r>
              <a:rPr baseline="-25000" lang="en" sz="1300">
                <a:solidFill>
                  <a:schemeClr val="lt1"/>
                </a:solidFill>
                <a:latin typeface="Lato"/>
                <a:ea typeface="Lato"/>
                <a:cs typeface="Lato"/>
                <a:sym typeface="Lato"/>
              </a:rPr>
              <a:t>n</a:t>
            </a:r>
            <a:r>
              <a:rPr baseline="30000" lang="en" sz="1300">
                <a:solidFill>
                  <a:schemeClr val="lt1"/>
                </a:solidFill>
                <a:latin typeface="Lato"/>
                <a:ea typeface="Lato"/>
                <a:cs typeface="Lato"/>
                <a:sym typeface="Lato"/>
              </a:rPr>
              <a:t>1</a:t>
            </a:r>
            <a:r>
              <a:rPr lang="en" sz="1300">
                <a:solidFill>
                  <a:schemeClr val="lt1"/>
                </a:solidFill>
                <a:latin typeface="Lato"/>
                <a:ea typeface="Lato"/>
                <a:cs typeface="Lato"/>
                <a:sym typeface="Lato"/>
              </a:rPr>
              <a:t> + ... + a</a:t>
            </a:r>
            <a:r>
              <a:rPr baseline="-25000" lang="en" sz="1300">
                <a:solidFill>
                  <a:schemeClr val="lt1"/>
                </a:solidFill>
                <a:latin typeface="Lato"/>
                <a:ea typeface="Lato"/>
                <a:cs typeface="Lato"/>
                <a:sym typeface="Lato"/>
              </a:rPr>
              <a:t>n</a:t>
            </a:r>
            <a:r>
              <a:rPr lang="en" sz="1300">
                <a:solidFill>
                  <a:schemeClr val="lt1"/>
                </a:solidFill>
                <a:latin typeface="Lato"/>
                <a:ea typeface="Lato"/>
                <a:cs typeface="Lato"/>
                <a:sym typeface="Lato"/>
              </a:rPr>
              <a:t>x</a:t>
            </a:r>
            <a:r>
              <a:rPr baseline="-25000" lang="en" sz="1300">
                <a:solidFill>
                  <a:schemeClr val="lt1"/>
                </a:solidFill>
                <a:latin typeface="Lato"/>
                <a:ea typeface="Lato"/>
                <a:cs typeface="Lato"/>
                <a:sym typeface="Lato"/>
              </a:rPr>
              <a:t>n</a:t>
            </a:r>
            <a:r>
              <a:rPr baseline="30000" lang="en" sz="1300">
                <a:solidFill>
                  <a:schemeClr val="lt1"/>
                </a:solidFill>
                <a:latin typeface="Lato"/>
                <a:ea typeface="Lato"/>
                <a:cs typeface="Lato"/>
                <a:sym typeface="Lato"/>
              </a:rPr>
              <a:t>n</a:t>
            </a:r>
            <a:r>
              <a:rPr lang="en" sz="1300">
                <a:solidFill>
                  <a:schemeClr val="lt1"/>
                </a:solidFill>
                <a:latin typeface="Lato"/>
                <a:ea typeface="Lato"/>
                <a:cs typeface="Lato"/>
                <a:sym typeface="Lato"/>
              </a:rPr>
              <a:t> </a:t>
            </a:r>
            <a:endParaRPr>
              <a:solidFill>
                <a:srgbClr val="FFFFFF"/>
              </a:solidFill>
              <a:latin typeface="Lato"/>
              <a:ea typeface="Lato"/>
              <a:cs typeface="Lato"/>
              <a:sym typeface="Lato"/>
            </a:endParaRPr>
          </a:p>
        </p:txBody>
      </p:sp>
      <p:pic>
        <p:nvPicPr>
          <p:cNvPr id="999" name="Google Shape;999;p94"/>
          <p:cNvPicPr preferRelativeResize="0"/>
          <p:nvPr/>
        </p:nvPicPr>
        <p:blipFill>
          <a:blip r:embed="rId3">
            <a:alphaModFix/>
          </a:blip>
          <a:stretch>
            <a:fillRect/>
          </a:stretch>
        </p:blipFill>
        <p:spPr>
          <a:xfrm>
            <a:off x="3347113" y="2461475"/>
            <a:ext cx="5534025" cy="1381125"/>
          </a:xfrm>
          <a:prstGeom prst="rect">
            <a:avLst/>
          </a:prstGeom>
          <a:noFill/>
          <a:ln>
            <a:noFill/>
          </a:ln>
        </p:spPr>
      </p:pic>
      <p:cxnSp>
        <p:nvCxnSpPr>
          <p:cNvPr id="1000" name="Google Shape;1000;p94"/>
          <p:cNvCxnSpPr/>
          <p:nvPr/>
        </p:nvCxnSpPr>
        <p:spPr>
          <a:xfrm>
            <a:off x="2950600" y="3152038"/>
            <a:ext cx="316200" cy="0"/>
          </a:xfrm>
          <a:prstGeom prst="straightConnector1">
            <a:avLst/>
          </a:prstGeom>
          <a:noFill/>
          <a:ln cap="flat" cmpd="sng" w="9525">
            <a:solidFill>
              <a:schemeClr val="dk2"/>
            </a:solidFill>
            <a:prstDash val="solid"/>
            <a:round/>
            <a:headEnd len="med" w="med" type="none"/>
            <a:tailEnd len="med" w="med" type="triangle"/>
          </a:ln>
        </p:spPr>
      </p:cxnSp>
      <p:sp>
        <p:nvSpPr>
          <p:cNvPr id="1001" name="Google Shape;1001;p94"/>
          <p:cNvSpPr/>
          <p:nvPr/>
        </p:nvSpPr>
        <p:spPr>
          <a:xfrm>
            <a:off x="3483775" y="2382775"/>
            <a:ext cx="476700" cy="15366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94"/>
          <p:cNvSpPr/>
          <p:nvPr/>
        </p:nvSpPr>
        <p:spPr>
          <a:xfrm>
            <a:off x="8336400" y="2382775"/>
            <a:ext cx="476700" cy="15366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94"/>
          <p:cNvSpPr txBox="1"/>
          <p:nvPr/>
        </p:nvSpPr>
        <p:spPr>
          <a:xfrm>
            <a:off x="484775" y="4510825"/>
            <a:ext cx="5044800" cy="4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N.B. It should be "n-1" everywhere we have "n". My bad.</a:t>
            </a:r>
            <a:endParaRPr>
              <a:solidFill>
                <a:srgbClr val="FFFFFF"/>
              </a:solidFill>
              <a:latin typeface="Lato"/>
              <a:ea typeface="Lato"/>
              <a:cs typeface="Lato"/>
              <a:sym typeface="Lato"/>
            </a:endParaRPr>
          </a:p>
        </p:txBody>
      </p:sp>
      <p:pic>
        <p:nvPicPr>
          <p:cNvPr id="1004" name="Google Shape;1004;p94"/>
          <p:cNvPicPr preferRelativeResize="0"/>
          <p:nvPr/>
        </p:nvPicPr>
        <p:blipFill>
          <a:blip r:embed="rId4">
            <a:alphaModFix/>
          </a:blip>
          <a:stretch>
            <a:fillRect/>
          </a:stretch>
        </p:blipFill>
        <p:spPr>
          <a:xfrm>
            <a:off x="3347113" y="2461475"/>
            <a:ext cx="5534025" cy="13811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9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Improving on Lagrangian Interpolation</a:t>
            </a:r>
            <a:endParaRPr/>
          </a:p>
        </p:txBody>
      </p:sp>
      <p:sp>
        <p:nvSpPr>
          <p:cNvPr id="1010" name="Google Shape;1010;p95"/>
          <p:cNvSpPr txBox="1"/>
          <p:nvPr>
            <p:ph idx="1" type="body"/>
          </p:nvPr>
        </p:nvSpPr>
        <p:spPr>
          <a:xfrm>
            <a:off x="1297500" y="1567550"/>
            <a:ext cx="7038900" cy="42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write the matrix equation more generally as:</a:t>
            </a:r>
            <a:endParaRPr/>
          </a:p>
          <a:p>
            <a:pPr indent="0" lvl="0" marL="0" rtl="0" algn="l">
              <a:spcBef>
                <a:spcPts val="1600"/>
              </a:spcBef>
              <a:spcAft>
                <a:spcPts val="0"/>
              </a:spcAft>
              <a:buNone/>
            </a:pPr>
            <a:r>
              <a:rPr lang="en"/>
              <a:t>XA = Y</a:t>
            </a:r>
            <a:endParaRPr/>
          </a:p>
          <a:p>
            <a:pPr indent="0" lvl="0" marL="0" rtl="0" algn="l">
              <a:spcBef>
                <a:spcPts val="1600"/>
              </a:spcBef>
              <a:spcAft>
                <a:spcPts val="0"/>
              </a:spcAft>
              <a:buNone/>
            </a:pPr>
            <a:r>
              <a:rPr lang="en"/>
              <a:t>And in theory we can solve for A like so:</a:t>
            </a:r>
            <a:endParaRPr/>
          </a:p>
          <a:p>
            <a:pPr indent="0" lvl="0" marL="0" rtl="0" algn="l">
              <a:spcBef>
                <a:spcPts val="1600"/>
              </a:spcBef>
              <a:spcAft>
                <a:spcPts val="0"/>
              </a:spcAft>
              <a:buNone/>
            </a:pPr>
            <a:r>
              <a:rPr lang="en"/>
              <a:t>X</a:t>
            </a:r>
            <a:r>
              <a:rPr baseline="30000" lang="en"/>
              <a:t>-1</a:t>
            </a:r>
            <a:r>
              <a:rPr lang="en"/>
              <a:t>XA = X</a:t>
            </a:r>
            <a:r>
              <a:rPr baseline="30000" lang="en"/>
              <a:t>-1</a:t>
            </a:r>
            <a:r>
              <a:rPr lang="en"/>
              <a:t>Y</a:t>
            </a:r>
            <a:endParaRPr/>
          </a:p>
          <a:p>
            <a:pPr indent="0" lvl="0" marL="0" rtl="0" algn="l">
              <a:spcBef>
                <a:spcPts val="1600"/>
              </a:spcBef>
              <a:spcAft>
                <a:spcPts val="0"/>
              </a:spcAft>
              <a:buNone/>
            </a:pPr>
            <a:r>
              <a:rPr lang="en"/>
              <a:t>-&gt; IA = X</a:t>
            </a:r>
            <a:r>
              <a:rPr baseline="30000" lang="en"/>
              <a:t>-1</a:t>
            </a:r>
            <a:r>
              <a:rPr lang="en"/>
              <a:t>Y                        Note: "I" is the identity matrix. It's like "1" for matrix multiplication.</a:t>
            </a:r>
            <a:endParaRPr/>
          </a:p>
          <a:p>
            <a:pPr indent="0" lvl="0" marL="0" rtl="0" algn="l">
              <a:spcBef>
                <a:spcPts val="1600"/>
              </a:spcBef>
              <a:spcAft>
                <a:spcPts val="0"/>
              </a:spcAft>
              <a:buNone/>
            </a:pPr>
            <a:r>
              <a:rPr lang="en"/>
              <a:t>-&gt; A = X</a:t>
            </a:r>
            <a:r>
              <a:rPr baseline="30000" lang="en"/>
              <a:t>-1</a:t>
            </a:r>
            <a:r>
              <a:rPr lang="en"/>
              <a:t>Y</a:t>
            </a:r>
            <a:endParaRPr/>
          </a:p>
          <a:p>
            <a:pPr indent="0" lvl="0" marL="0" rtl="0" algn="l">
              <a:spcBef>
                <a:spcPts val="1600"/>
              </a:spcBef>
              <a:spcAft>
                <a:spcPts val="0"/>
              </a:spcAft>
              <a:buNone/>
            </a:pPr>
            <a:r>
              <a:rPr lang="en"/>
              <a:t>BUT, can we guarantee that X is always invertible?</a:t>
            </a:r>
            <a:endParaRPr/>
          </a:p>
          <a:p>
            <a:pPr indent="0" lvl="0" marL="0" rtl="0" algn="l">
              <a:spcBef>
                <a:spcPts val="1600"/>
              </a:spcBef>
              <a:spcAft>
                <a:spcPts val="1600"/>
              </a:spcAft>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9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Vandermonde Matrices</a:t>
            </a:r>
            <a:endParaRPr/>
          </a:p>
        </p:txBody>
      </p:sp>
      <p:sp>
        <p:nvSpPr>
          <p:cNvPr id="1016" name="Google Shape;1016;p96"/>
          <p:cNvSpPr txBox="1"/>
          <p:nvPr>
            <p:ph idx="1" type="body"/>
          </p:nvPr>
        </p:nvSpPr>
        <p:spPr>
          <a:xfrm>
            <a:off x="1297500" y="1567550"/>
            <a:ext cx="7038900" cy="438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Vandermonde matrices are those of the form</a:t>
            </a:r>
            <a:endParaRPr/>
          </a:p>
        </p:txBody>
      </p:sp>
      <p:pic>
        <p:nvPicPr>
          <p:cNvPr id="1017" name="Google Shape;1017;p96"/>
          <p:cNvPicPr preferRelativeResize="0"/>
          <p:nvPr/>
        </p:nvPicPr>
        <p:blipFill rotWithShape="1">
          <a:blip r:embed="rId3">
            <a:alphaModFix/>
          </a:blip>
          <a:srcRect b="-3109" l="0" r="0" t="3110"/>
          <a:stretch/>
        </p:blipFill>
        <p:spPr>
          <a:xfrm>
            <a:off x="804725" y="1484213"/>
            <a:ext cx="7677150" cy="3152775"/>
          </a:xfrm>
          <a:prstGeom prst="rect">
            <a:avLst/>
          </a:prstGeom>
          <a:noFill/>
          <a:ln>
            <a:noFill/>
          </a:ln>
        </p:spPr>
      </p:pic>
      <p:sp>
        <p:nvSpPr>
          <p:cNvPr id="1018" name="Google Shape;1018;p96"/>
          <p:cNvSpPr txBox="1"/>
          <p:nvPr>
            <p:ph idx="1" type="body"/>
          </p:nvPr>
        </p:nvSpPr>
        <p:spPr>
          <a:xfrm>
            <a:off x="1052550" y="4637000"/>
            <a:ext cx="7038900" cy="438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Just like our X matrix from before.</a:t>
            </a:r>
            <a:endParaRPr/>
          </a:p>
        </p:txBody>
      </p:sp>
      <p:pic>
        <p:nvPicPr>
          <p:cNvPr id="1019" name="Google Shape;1019;p96"/>
          <p:cNvPicPr preferRelativeResize="0"/>
          <p:nvPr/>
        </p:nvPicPr>
        <p:blipFill rotWithShape="1">
          <a:blip r:embed="rId4">
            <a:alphaModFix/>
          </a:blip>
          <a:srcRect b="-3109" l="0" r="0" t="3110"/>
          <a:stretch/>
        </p:blipFill>
        <p:spPr>
          <a:xfrm>
            <a:off x="804725" y="1484213"/>
            <a:ext cx="7677150" cy="315277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9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Vandermonde Matrices</a:t>
            </a:r>
            <a:endParaRPr/>
          </a:p>
        </p:txBody>
      </p:sp>
      <p:sp>
        <p:nvSpPr>
          <p:cNvPr id="1025" name="Google Shape;1025;p9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Vandermonde matrices have a key property. The determinant is: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As long as every x</a:t>
            </a:r>
            <a:r>
              <a:rPr baseline="-25000" lang="en"/>
              <a:t>i</a:t>
            </a:r>
            <a:r>
              <a:rPr lang="en"/>
              <a:t> value is distinct, then no term will be 0 and thus the determinant will not be 0.</a:t>
            </a:r>
            <a:endParaRPr/>
          </a:p>
          <a:p>
            <a:pPr indent="0" lvl="0" marL="0" rtl="0" algn="l">
              <a:spcBef>
                <a:spcPts val="1600"/>
              </a:spcBef>
              <a:spcAft>
                <a:spcPts val="1600"/>
              </a:spcAft>
              <a:buNone/>
            </a:pPr>
            <a:r>
              <a:rPr lang="en"/>
              <a:t>Non-zero determinant means that a matrix is invertible! Because our X matrix from before was a vandermonde matrix, and because we're using N </a:t>
            </a:r>
            <a:r>
              <a:rPr i="1" lang="en"/>
              <a:t>distinct</a:t>
            </a:r>
            <a:r>
              <a:rPr lang="en"/>
              <a:t> points (i.e. their x values must all be different), it </a:t>
            </a:r>
            <a:r>
              <a:rPr i="1" lang="en"/>
              <a:t>must</a:t>
            </a:r>
            <a:r>
              <a:rPr lang="en"/>
              <a:t> be invertible.</a:t>
            </a:r>
            <a:endParaRPr/>
          </a:p>
        </p:txBody>
      </p:sp>
      <p:pic>
        <p:nvPicPr>
          <p:cNvPr id="1026" name="Google Shape;1026;p97"/>
          <p:cNvPicPr preferRelativeResize="0"/>
          <p:nvPr/>
        </p:nvPicPr>
        <p:blipFill>
          <a:blip r:embed="rId3">
            <a:alphaModFix/>
          </a:blip>
          <a:stretch>
            <a:fillRect/>
          </a:stretch>
        </p:blipFill>
        <p:spPr>
          <a:xfrm>
            <a:off x="2544650" y="2195500"/>
            <a:ext cx="3733800" cy="752475"/>
          </a:xfrm>
          <a:prstGeom prst="rect">
            <a:avLst/>
          </a:prstGeom>
          <a:noFill/>
          <a:ln>
            <a:noFill/>
          </a:ln>
        </p:spPr>
      </p:pic>
      <p:pic>
        <p:nvPicPr>
          <p:cNvPr id="1027" name="Google Shape;1027;p97"/>
          <p:cNvPicPr preferRelativeResize="0"/>
          <p:nvPr/>
        </p:nvPicPr>
        <p:blipFill>
          <a:blip r:embed="rId4">
            <a:alphaModFix/>
          </a:blip>
          <a:stretch>
            <a:fillRect/>
          </a:stretch>
        </p:blipFill>
        <p:spPr>
          <a:xfrm>
            <a:off x="2544650" y="2195500"/>
            <a:ext cx="3733800" cy="75247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9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Vandermonde Matrices</a:t>
            </a:r>
            <a:endParaRPr/>
          </a:p>
        </p:txBody>
      </p:sp>
      <p:sp>
        <p:nvSpPr>
          <p:cNvPr id="1033" name="Google Shape;1033;p9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Amended RS encoding algorithm - generating the polynomial:</a:t>
            </a:r>
            <a:endParaRPr/>
          </a:p>
          <a:p>
            <a:pPr indent="0" lvl="0" marL="0" rtl="0" algn="l">
              <a:spcBef>
                <a:spcPts val="1600"/>
              </a:spcBef>
              <a:spcAft>
                <a:spcPts val="0"/>
              </a:spcAft>
              <a:buNone/>
            </a:pPr>
            <a:r>
              <a:rPr lang="en"/>
              <a:t>A = X</a:t>
            </a:r>
            <a:r>
              <a:rPr baseline="30000" lang="en"/>
              <a:t>-1</a:t>
            </a:r>
            <a:r>
              <a:rPr lang="en"/>
              <a:t>Y</a:t>
            </a:r>
            <a:endParaRPr/>
          </a:p>
          <a:p>
            <a:pPr indent="-311150" lvl="0" marL="457200" rtl="0" algn="l">
              <a:spcBef>
                <a:spcPts val="1600"/>
              </a:spcBef>
              <a:spcAft>
                <a:spcPts val="0"/>
              </a:spcAft>
              <a:buSzPts val="1300"/>
              <a:buChar char="●"/>
            </a:pPr>
            <a:r>
              <a:rPr lang="en"/>
              <a:t>If we want to encode a message of N symbols, generate an N*N Vandermonde matrix.</a:t>
            </a:r>
            <a:endParaRPr/>
          </a:p>
          <a:p>
            <a:pPr indent="-298450" lvl="1" marL="914400" rtl="0" algn="l">
              <a:spcBef>
                <a:spcPts val="0"/>
              </a:spcBef>
              <a:spcAft>
                <a:spcPts val="0"/>
              </a:spcAft>
              <a:buSzPts val="1100"/>
              <a:buChar char="○"/>
            </a:pPr>
            <a:r>
              <a:rPr lang="en"/>
              <a:t>The x values can just be [0, N), so we only need to build the matrix once.</a:t>
            </a:r>
            <a:endParaRPr/>
          </a:p>
          <a:p>
            <a:pPr indent="-311150" lvl="0" marL="457200" rtl="0" algn="l">
              <a:spcBef>
                <a:spcPts val="0"/>
              </a:spcBef>
              <a:spcAft>
                <a:spcPts val="0"/>
              </a:spcAft>
              <a:buSzPts val="1300"/>
              <a:buChar char="●"/>
            </a:pPr>
            <a:r>
              <a:rPr lang="en"/>
              <a:t>Invert the matrix. This can be done with Gaussian Elimination (see wikipedia).</a:t>
            </a:r>
            <a:endParaRPr/>
          </a:p>
          <a:p>
            <a:pPr indent="-298450" lvl="1" marL="914400" rtl="0" algn="l">
              <a:spcBef>
                <a:spcPts val="0"/>
              </a:spcBef>
              <a:spcAft>
                <a:spcPts val="0"/>
              </a:spcAft>
              <a:buSzPts val="1100"/>
              <a:buChar char="○"/>
            </a:pPr>
            <a:r>
              <a:rPr lang="en"/>
              <a:t>Again, because X is constant, we only need to invert once.</a:t>
            </a:r>
            <a:endParaRPr/>
          </a:p>
          <a:p>
            <a:pPr indent="-311150" lvl="0" marL="457200" rtl="0" algn="l">
              <a:spcBef>
                <a:spcPts val="0"/>
              </a:spcBef>
              <a:spcAft>
                <a:spcPts val="0"/>
              </a:spcAft>
              <a:buSzPts val="1300"/>
              <a:buChar char="●"/>
            </a:pPr>
            <a:r>
              <a:rPr lang="en"/>
              <a:t>To generate a polynomial from N symbols, multiply the inverted Vandermonde matrix by the N symbols to generate the polynomial's coefficients.</a:t>
            </a:r>
            <a:endParaRPr/>
          </a:p>
          <a:p>
            <a:pPr indent="-298450" lvl="1" marL="914400" rtl="0" algn="l">
              <a:spcBef>
                <a:spcPts val="0"/>
              </a:spcBef>
              <a:spcAft>
                <a:spcPts val="0"/>
              </a:spcAft>
              <a:buSzPts val="1100"/>
              <a:buChar char="○"/>
            </a:pPr>
            <a:r>
              <a:rPr lang="en"/>
              <a:t>The inverted matrix is fixed, so for a different set of N symbols, you just need to do the matrix multiplication.</a:t>
            </a:r>
            <a:endParaRPr/>
          </a:p>
          <a:p>
            <a:pPr indent="0" lvl="0" marL="0" rtl="0" algn="l">
              <a:spcBef>
                <a:spcPts val="1600"/>
              </a:spcBef>
              <a:spcAft>
                <a:spcPts val="1600"/>
              </a:spcAft>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9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Vandermonde Matrices</a:t>
            </a:r>
            <a:endParaRPr/>
          </a:p>
        </p:txBody>
      </p:sp>
      <p:sp>
        <p:nvSpPr>
          <p:cNvPr id="1039" name="Google Shape;1039;p9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Amended RS encoding algorithm - g</a:t>
            </a:r>
            <a:r>
              <a:rPr lang="en"/>
              <a:t>enerating the parity symbols:</a:t>
            </a:r>
            <a:br>
              <a:rPr lang="en"/>
            </a:br>
            <a:br>
              <a:rPr lang="en"/>
            </a:br>
            <a:r>
              <a:rPr lang="en"/>
              <a:t>Y' = X'X</a:t>
            </a:r>
            <a:r>
              <a:rPr baseline="30000" lang="en"/>
              <a:t>-1</a:t>
            </a:r>
            <a:r>
              <a:rPr lang="en"/>
              <a:t>Y</a:t>
            </a:r>
            <a:endParaRPr/>
          </a:p>
          <a:p>
            <a:pPr indent="-311150" lvl="0" marL="457200" rtl="0" algn="l">
              <a:spcBef>
                <a:spcPts val="1600"/>
              </a:spcBef>
              <a:spcAft>
                <a:spcPts val="0"/>
              </a:spcAft>
              <a:buSzPts val="1300"/>
              <a:buChar char="●"/>
            </a:pPr>
            <a:r>
              <a:rPr lang="en"/>
              <a:t>Make a larger Vandermonde matrix M*N (extra rows for the extra symbols to generate).</a:t>
            </a:r>
            <a:endParaRPr/>
          </a:p>
          <a:p>
            <a:pPr indent="-298450" lvl="1" marL="914400" rtl="0" algn="l">
              <a:spcBef>
                <a:spcPts val="0"/>
              </a:spcBef>
              <a:spcAft>
                <a:spcPts val="0"/>
              </a:spcAft>
              <a:buSzPts val="1100"/>
              <a:buChar char="○"/>
            </a:pPr>
            <a:r>
              <a:rPr lang="en"/>
              <a:t>M = N + P where P is the number of parity symbols to add.</a:t>
            </a:r>
            <a:endParaRPr/>
          </a:p>
          <a:p>
            <a:pPr indent="-298450" lvl="1" marL="914400" rtl="0" algn="l">
              <a:spcBef>
                <a:spcPts val="0"/>
              </a:spcBef>
              <a:spcAft>
                <a:spcPts val="0"/>
              </a:spcAft>
              <a:buSzPts val="1100"/>
              <a:buChar char="○"/>
            </a:pPr>
            <a:r>
              <a:rPr lang="en"/>
              <a:t>Let's call it X'</a:t>
            </a:r>
            <a:endParaRPr/>
          </a:p>
          <a:p>
            <a:pPr indent="-311150" lvl="0" marL="457200" rtl="0" algn="l">
              <a:spcBef>
                <a:spcPts val="0"/>
              </a:spcBef>
              <a:spcAft>
                <a:spcPts val="0"/>
              </a:spcAft>
              <a:buSzPts val="1300"/>
              <a:buChar char="●"/>
            </a:pPr>
            <a:r>
              <a:rPr lang="en"/>
              <a:t>If we multiply X' by A we get Y', that is, our original symbols plus the new parity symbols.</a:t>
            </a:r>
            <a:endParaRPr/>
          </a:p>
          <a:p>
            <a:pPr indent="-311150" lvl="0" marL="457200" rtl="0" algn="l">
              <a:spcBef>
                <a:spcPts val="0"/>
              </a:spcBef>
              <a:spcAft>
                <a:spcPts val="0"/>
              </a:spcAft>
              <a:buSzPts val="1300"/>
              <a:buChar char="●"/>
            </a:pPr>
            <a:r>
              <a:rPr lang="en"/>
              <a:t>We know that A = X</a:t>
            </a:r>
            <a:r>
              <a:rPr baseline="30000" lang="en"/>
              <a:t>-1</a:t>
            </a:r>
            <a:r>
              <a:rPr lang="en"/>
              <a:t>Y and Y' = X'A. Thus Y' = X'X</a:t>
            </a:r>
            <a:r>
              <a:rPr baseline="30000" lang="en"/>
              <a:t>-1</a:t>
            </a:r>
            <a:r>
              <a:rPr lang="en"/>
              <a:t>Y </a:t>
            </a:r>
            <a:endParaRPr/>
          </a:p>
          <a:p>
            <a:pPr indent="-298450" lvl="1" marL="914400" rtl="0" algn="l">
              <a:spcBef>
                <a:spcPts val="0"/>
              </a:spcBef>
              <a:spcAft>
                <a:spcPts val="0"/>
              </a:spcAft>
              <a:buSzPts val="1100"/>
              <a:buChar char="○"/>
            </a:pPr>
            <a:r>
              <a:rPr lang="en"/>
              <a:t>X' is constant and X</a:t>
            </a:r>
            <a:r>
              <a:rPr baseline="30000" lang="en"/>
              <a:t>-1</a:t>
            </a:r>
            <a:r>
              <a:rPr lang="en"/>
              <a:t> is constant and if we pre-multiply them the result is constant.</a:t>
            </a:r>
            <a:endParaRPr/>
          </a:p>
          <a:p>
            <a:pPr indent="-311150" lvl="0" marL="457200" rtl="0" algn="l">
              <a:spcBef>
                <a:spcPts val="0"/>
              </a:spcBef>
              <a:spcAft>
                <a:spcPts val="0"/>
              </a:spcAft>
              <a:buSzPts val="1300"/>
              <a:buChar char="●"/>
            </a:pPr>
            <a:r>
              <a:rPr lang="en"/>
              <a:t>We can form an encoding matrix E = X'X</a:t>
            </a:r>
            <a:r>
              <a:rPr baseline="30000" lang="en"/>
              <a:t>-1</a:t>
            </a:r>
            <a:r>
              <a:rPr lang="en"/>
              <a:t>, then we generate all our points with the equation: Y' = EY.</a:t>
            </a:r>
            <a:endParaRPr/>
          </a:p>
          <a:p>
            <a:pPr indent="-298450" lvl="1" marL="914400" rtl="0" algn="l">
              <a:spcBef>
                <a:spcPts val="0"/>
              </a:spcBef>
              <a:spcAft>
                <a:spcPts val="0"/>
              </a:spcAft>
              <a:buSzPts val="1100"/>
              <a:buChar char="○"/>
            </a:pPr>
            <a:r>
              <a:rPr lang="en"/>
              <a:t>Multiplying X' by X</a:t>
            </a:r>
            <a:r>
              <a:rPr baseline="30000" lang="en"/>
              <a:t>-1</a:t>
            </a:r>
            <a:r>
              <a:rPr lang="en"/>
              <a:t> will cause the top (square) part of X' to be the identity matrix!</a:t>
            </a:r>
            <a:endParaRPr/>
          </a:p>
          <a:p>
            <a:pPr indent="-298450" lvl="1" marL="914400" rtl="0" algn="l">
              <a:spcBef>
                <a:spcPts val="0"/>
              </a:spcBef>
              <a:spcAft>
                <a:spcPts val="0"/>
              </a:spcAft>
              <a:buSzPts val="1100"/>
              <a:buChar char="○"/>
            </a:pPr>
            <a:r>
              <a:rPr lang="en"/>
              <a:t>That means we do not modify the input data, we just generate new parity symbols!</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0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Vandermonde Matrices</a:t>
            </a:r>
            <a:endParaRPr/>
          </a:p>
        </p:txBody>
      </p:sp>
      <p:sp>
        <p:nvSpPr>
          <p:cNvPr id="1045" name="Google Shape;1045;p100"/>
          <p:cNvSpPr txBox="1"/>
          <p:nvPr>
            <p:ph idx="1" type="body"/>
          </p:nvPr>
        </p:nvSpPr>
        <p:spPr>
          <a:xfrm>
            <a:off x="1297500" y="1567550"/>
            <a:ext cx="7038900" cy="45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Amended RS encoding algorithm - generating the parity symbols:</a:t>
            </a:r>
            <a:endParaRPr/>
          </a:p>
          <a:p>
            <a:pPr indent="0" lvl="0" marL="457200" rtl="0" algn="l">
              <a:spcBef>
                <a:spcPts val="1600"/>
              </a:spcBef>
              <a:spcAft>
                <a:spcPts val="1600"/>
              </a:spcAft>
              <a:buNone/>
            </a:pPr>
            <a:r>
              <a:t/>
            </a:r>
            <a:endParaRPr/>
          </a:p>
        </p:txBody>
      </p:sp>
      <p:graphicFrame>
        <p:nvGraphicFramePr>
          <p:cNvPr id="1046" name="Google Shape;1046;p100"/>
          <p:cNvGraphicFramePr/>
          <p:nvPr/>
        </p:nvGraphicFramePr>
        <p:xfrm>
          <a:off x="2046725" y="2108275"/>
          <a:ext cx="3000000" cy="3000000"/>
        </p:xfrm>
        <a:graphic>
          <a:graphicData uri="http://schemas.openxmlformats.org/drawingml/2006/table">
            <a:tbl>
              <a:tblPr>
                <a:noFill/>
                <a:tableStyleId>{1072CF12-D6C4-4AEE-8197-C99BCB22DA97}</a:tableStyleId>
              </a:tblPr>
              <a:tblGrid>
                <a:gridCol w="382850"/>
                <a:gridCol w="382850"/>
                <a:gridCol w="382850"/>
                <a:gridCol w="382850"/>
              </a:tblGrid>
              <a:tr h="28217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r>
              <a:tr h="282175">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0</a:t>
                      </a:r>
                      <a:endParaRPr baseline="-25000">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1</a:t>
                      </a:r>
                      <a:endParaRPr baseline="-25000">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2</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3</a:t>
                      </a:r>
                      <a:endParaRPr>
                        <a:solidFill>
                          <a:srgbClr val="FFFFFF"/>
                        </a:solidFill>
                      </a:endParaRPr>
                    </a:p>
                  </a:txBody>
                  <a:tcPr marT="91425" marB="91425" marR="91425" marL="91425">
                    <a:solidFill>
                      <a:srgbClr val="274E13"/>
                    </a:solidFill>
                  </a:tcPr>
                </a:tc>
              </a:tr>
              <a:tr h="282175">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4</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5</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6</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7</a:t>
                      </a:r>
                      <a:endParaRPr>
                        <a:solidFill>
                          <a:srgbClr val="FFFFFF"/>
                        </a:solidFill>
                      </a:endParaRPr>
                    </a:p>
                  </a:txBody>
                  <a:tcPr marT="91425" marB="91425" marR="91425" marL="91425">
                    <a:solidFill>
                      <a:srgbClr val="274E13"/>
                    </a:solidFill>
                  </a:tcPr>
                </a:tc>
              </a:tr>
            </a:tbl>
          </a:graphicData>
        </a:graphic>
      </p:graphicFrame>
      <p:graphicFrame>
        <p:nvGraphicFramePr>
          <p:cNvPr id="1047" name="Google Shape;1047;p100"/>
          <p:cNvGraphicFramePr/>
          <p:nvPr/>
        </p:nvGraphicFramePr>
        <p:xfrm>
          <a:off x="4026875" y="2500675"/>
          <a:ext cx="3000000" cy="3000000"/>
        </p:xfrm>
        <a:graphic>
          <a:graphicData uri="http://schemas.openxmlformats.org/drawingml/2006/table">
            <a:tbl>
              <a:tblPr>
                <a:noFill/>
                <a:tableStyleId>{1072CF12-D6C4-4AEE-8197-C99BCB22DA97}</a:tableStyleId>
              </a:tblPr>
              <a:tblGrid>
                <a:gridCol w="423450"/>
              </a:tblGrid>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0</a:t>
                      </a:r>
                      <a:endParaRPr baseline="-25000">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1</a:t>
                      </a:r>
                      <a:endParaRPr>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2</a:t>
                      </a:r>
                      <a:endParaRPr>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3</a:t>
                      </a:r>
                      <a:endParaRPr>
                        <a:solidFill>
                          <a:srgbClr val="FFFFFF"/>
                        </a:solidFill>
                      </a:endParaRPr>
                    </a:p>
                  </a:txBody>
                  <a:tcPr marT="91425" marB="91425" marR="91425" marL="91425"/>
                </a:tc>
              </a:tr>
            </a:tbl>
          </a:graphicData>
        </a:graphic>
      </p:graphicFrame>
      <p:graphicFrame>
        <p:nvGraphicFramePr>
          <p:cNvPr id="1048" name="Google Shape;1048;p100"/>
          <p:cNvGraphicFramePr/>
          <p:nvPr/>
        </p:nvGraphicFramePr>
        <p:xfrm>
          <a:off x="4899075" y="2108275"/>
          <a:ext cx="3000000" cy="3000000"/>
        </p:xfrm>
        <a:graphic>
          <a:graphicData uri="http://schemas.openxmlformats.org/drawingml/2006/table">
            <a:tbl>
              <a:tblPr>
                <a:noFill/>
                <a:tableStyleId>{1072CF12-D6C4-4AEE-8197-C99BCB22DA97}</a:tableStyleId>
              </a:tblPr>
              <a:tblGrid>
                <a:gridCol w="423450"/>
              </a:tblGrid>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0</a:t>
                      </a:r>
                      <a:endParaRPr baseline="-25000">
                        <a:solidFill>
                          <a:srgbClr val="FFFFFF"/>
                        </a:solidFill>
                      </a:endParaRPr>
                    </a:p>
                  </a:txBody>
                  <a:tcPr marT="91425" marB="91425" marR="91425" marL="91425">
                    <a:solidFill>
                      <a:srgbClr val="1C4587"/>
                    </a:solidFill>
                  </a:tcPr>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1</a:t>
                      </a:r>
                      <a:endParaRPr>
                        <a:solidFill>
                          <a:srgbClr val="FFFFFF"/>
                        </a:solidFill>
                      </a:endParaRPr>
                    </a:p>
                  </a:txBody>
                  <a:tcPr marT="91425" marB="91425" marR="91425" marL="91425">
                    <a:lnB cap="flat" cmpd="sng" w="9525">
                      <a:solidFill>
                        <a:srgbClr val="9E9E9E"/>
                      </a:solidFill>
                      <a:prstDash val="solid"/>
                      <a:round/>
                      <a:headEnd len="sm" w="sm" type="none"/>
                      <a:tailEnd len="sm" w="sm" type="none"/>
                    </a:lnB>
                    <a:solidFill>
                      <a:srgbClr val="1C4587"/>
                    </a:solidFill>
                  </a:tcPr>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2</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C4587"/>
                    </a:solidFill>
                  </a:tcPr>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3</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C4587"/>
                    </a:solidFill>
                  </a:tcPr>
                </a:tc>
              </a:tr>
              <a:tr h="293700">
                <a:tc>
                  <a:txBody>
                    <a:bodyPr/>
                    <a:lstStyle/>
                    <a:p>
                      <a:pPr indent="0" lvl="0" marL="0" rtl="0" algn="ctr">
                        <a:spcBef>
                          <a:spcPts val="0"/>
                        </a:spcBef>
                        <a:spcAft>
                          <a:spcPts val="0"/>
                        </a:spcAft>
                        <a:buNone/>
                      </a:pPr>
                      <a:r>
                        <a:rPr lang="en">
                          <a:solidFill>
                            <a:srgbClr val="FFFFFF"/>
                          </a:solidFill>
                        </a:rPr>
                        <a:t>p</a:t>
                      </a:r>
                      <a:r>
                        <a:rPr baseline="-25000" lang="en">
                          <a:solidFill>
                            <a:srgbClr val="FFFFFF"/>
                          </a:solidFill>
                        </a:rPr>
                        <a:t>0</a:t>
                      </a:r>
                      <a:endParaRPr>
                        <a:solidFill>
                          <a:srgbClr val="FFFFFF"/>
                        </a:solidFill>
                      </a:endParaRPr>
                    </a:p>
                  </a:txBody>
                  <a:tcPr marT="91425" marB="91425" marR="91425" marL="91425">
                    <a:lnT cap="flat" cmpd="sng" w="9525">
                      <a:solidFill>
                        <a:srgbClr val="9E9E9E"/>
                      </a:solidFill>
                      <a:prstDash val="solid"/>
                      <a:round/>
                      <a:headEnd len="sm" w="sm" type="none"/>
                      <a:tailEnd len="sm" w="sm" type="none"/>
                    </a:lnT>
                    <a:solidFill>
                      <a:srgbClr val="274E13"/>
                    </a:solidFill>
                  </a:tcPr>
                </a:tc>
              </a:tr>
              <a:tr h="293700">
                <a:tc>
                  <a:txBody>
                    <a:bodyPr/>
                    <a:lstStyle/>
                    <a:p>
                      <a:pPr indent="0" lvl="0" marL="0" rtl="0" algn="ctr">
                        <a:spcBef>
                          <a:spcPts val="0"/>
                        </a:spcBef>
                        <a:spcAft>
                          <a:spcPts val="0"/>
                        </a:spcAft>
                        <a:buNone/>
                      </a:pPr>
                      <a:r>
                        <a:rPr lang="en">
                          <a:solidFill>
                            <a:srgbClr val="FFFFFF"/>
                          </a:solidFill>
                        </a:rPr>
                        <a:t>p</a:t>
                      </a:r>
                      <a:r>
                        <a:rPr baseline="-25000" lang="en">
                          <a:solidFill>
                            <a:srgbClr val="FFFFFF"/>
                          </a:solidFill>
                        </a:rPr>
                        <a:t>1</a:t>
                      </a:r>
                      <a:endParaRPr baseline="-25000">
                        <a:solidFill>
                          <a:srgbClr val="FFFFFF"/>
                        </a:solidFill>
                      </a:endParaRPr>
                    </a:p>
                  </a:txBody>
                  <a:tcPr marT="91425" marB="91425" marR="91425" marL="91425">
                    <a:solidFill>
                      <a:srgbClr val="274E13"/>
                    </a:solidFill>
                  </a:tcPr>
                </a:tc>
              </a:tr>
            </a:tbl>
          </a:graphicData>
        </a:graphic>
      </p:graphicFrame>
      <p:sp>
        <p:nvSpPr>
          <p:cNvPr id="1049" name="Google Shape;1049;p100"/>
          <p:cNvSpPr/>
          <p:nvPr/>
        </p:nvSpPr>
        <p:spPr>
          <a:xfrm>
            <a:off x="3693088" y="3056500"/>
            <a:ext cx="208200" cy="328800"/>
          </a:xfrm>
          <a:prstGeom prst="mathMultiply">
            <a:avLst>
              <a:gd fmla="val 23520" name="adj1"/>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00"/>
          <p:cNvSpPr/>
          <p:nvPr/>
        </p:nvSpPr>
        <p:spPr>
          <a:xfrm>
            <a:off x="4602650" y="3138650"/>
            <a:ext cx="208200" cy="246600"/>
          </a:xfrm>
          <a:prstGeom prst="mathEqual">
            <a:avLst>
              <a:gd fmla="val 23520" name="adj1"/>
              <a:gd fmla="val 11760" name="adj2"/>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10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Vandermonde Matrices</a:t>
            </a:r>
            <a:endParaRPr/>
          </a:p>
        </p:txBody>
      </p:sp>
      <p:sp>
        <p:nvSpPr>
          <p:cNvPr id="1056" name="Google Shape;1056;p101"/>
          <p:cNvSpPr txBox="1"/>
          <p:nvPr>
            <p:ph idx="1" type="body"/>
          </p:nvPr>
        </p:nvSpPr>
        <p:spPr>
          <a:xfrm>
            <a:off x="1297500" y="1567550"/>
            <a:ext cx="7038900" cy="45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Amended RS decoding algorithm:</a:t>
            </a:r>
            <a:endParaRPr/>
          </a:p>
        </p:txBody>
      </p:sp>
      <p:graphicFrame>
        <p:nvGraphicFramePr>
          <p:cNvPr id="1057" name="Google Shape;1057;p101"/>
          <p:cNvGraphicFramePr/>
          <p:nvPr/>
        </p:nvGraphicFramePr>
        <p:xfrm>
          <a:off x="2046725" y="2108275"/>
          <a:ext cx="3000000" cy="3000000"/>
        </p:xfrm>
        <a:graphic>
          <a:graphicData uri="http://schemas.openxmlformats.org/drawingml/2006/table">
            <a:tbl>
              <a:tblPr>
                <a:noFill/>
                <a:tableStyleId>{1072CF12-D6C4-4AEE-8197-C99BCB22DA97}</a:tableStyleId>
              </a:tblPr>
              <a:tblGrid>
                <a:gridCol w="382850"/>
                <a:gridCol w="382850"/>
                <a:gridCol w="382850"/>
                <a:gridCol w="382850"/>
              </a:tblGrid>
              <a:tr h="28217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strike="sngStrike">
                          <a:solidFill>
                            <a:srgbClr val="FFFFFF"/>
                          </a:solidFill>
                        </a:rPr>
                        <a:t>0</a:t>
                      </a:r>
                      <a:endParaRPr strike="sngStrike">
                        <a:solidFill>
                          <a:srgbClr val="FFFFFF"/>
                        </a:solidFill>
                      </a:endParaRPr>
                    </a:p>
                  </a:txBody>
                  <a:tcPr marT="91425" marB="91425" marR="91425" marL="91425">
                    <a:solidFill>
                      <a:srgbClr val="660000"/>
                    </a:solidFill>
                  </a:tcPr>
                </a:tc>
                <a:tc>
                  <a:txBody>
                    <a:bodyPr/>
                    <a:lstStyle/>
                    <a:p>
                      <a:pPr indent="0" lvl="0" marL="0" rtl="0" algn="ctr">
                        <a:spcBef>
                          <a:spcPts val="0"/>
                        </a:spcBef>
                        <a:spcAft>
                          <a:spcPts val="0"/>
                        </a:spcAft>
                        <a:buNone/>
                      </a:pPr>
                      <a:r>
                        <a:rPr lang="en" strike="sngStrike">
                          <a:solidFill>
                            <a:srgbClr val="FFFFFF"/>
                          </a:solidFill>
                        </a:rPr>
                        <a:t>1</a:t>
                      </a:r>
                      <a:endParaRPr strike="sngStrike">
                        <a:solidFill>
                          <a:srgbClr val="FFFFFF"/>
                        </a:solidFill>
                      </a:endParaRPr>
                    </a:p>
                  </a:txBody>
                  <a:tcPr marT="91425" marB="91425" marR="91425" marL="91425">
                    <a:solidFill>
                      <a:srgbClr val="660000"/>
                    </a:solidFill>
                  </a:tcPr>
                </a:tc>
                <a:tc>
                  <a:txBody>
                    <a:bodyPr/>
                    <a:lstStyle/>
                    <a:p>
                      <a:pPr indent="0" lvl="0" marL="0" rtl="0" algn="ctr">
                        <a:spcBef>
                          <a:spcPts val="0"/>
                        </a:spcBef>
                        <a:spcAft>
                          <a:spcPts val="0"/>
                        </a:spcAft>
                        <a:buNone/>
                      </a:pPr>
                      <a:r>
                        <a:rPr lang="en" strike="sngStrike">
                          <a:solidFill>
                            <a:srgbClr val="FFFFFF"/>
                          </a:solidFill>
                        </a:rPr>
                        <a:t>0</a:t>
                      </a:r>
                      <a:endParaRPr strike="sngStrike">
                        <a:solidFill>
                          <a:srgbClr val="FFFFFF"/>
                        </a:solidFill>
                      </a:endParaRPr>
                    </a:p>
                  </a:txBody>
                  <a:tcPr marT="91425" marB="91425" marR="91425" marL="91425">
                    <a:solidFill>
                      <a:srgbClr val="660000"/>
                    </a:solidFill>
                  </a:tcPr>
                </a:tc>
                <a:tc>
                  <a:txBody>
                    <a:bodyPr/>
                    <a:lstStyle/>
                    <a:p>
                      <a:pPr indent="0" lvl="0" marL="0" rtl="0" algn="ctr">
                        <a:spcBef>
                          <a:spcPts val="0"/>
                        </a:spcBef>
                        <a:spcAft>
                          <a:spcPts val="0"/>
                        </a:spcAft>
                        <a:buNone/>
                      </a:pPr>
                      <a:r>
                        <a:rPr lang="en" strike="sngStrike">
                          <a:solidFill>
                            <a:srgbClr val="FFFFFF"/>
                          </a:solidFill>
                        </a:rPr>
                        <a:t>0</a:t>
                      </a:r>
                      <a:endParaRPr strike="sngStrike">
                        <a:solidFill>
                          <a:srgbClr val="FFFFFF"/>
                        </a:solidFill>
                      </a:endParaRPr>
                    </a:p>
                  </a:txBody>
                  <a:tcPr marT="91425" marB="91425" marR="91425" marL="91425">
                    <a:solidFill>
                      <a:srgbClr val="660000"/>
                    </a:solidFill>
                  </a:tcPr>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r>
              <a:tr h="282175">
                <a:tc>
                  <a:txBody>
                    <a:bodyPr/>
                    <a:lstStyle/>
                    <a:p>
                      <a:pPr indent="0" lvl="0" marL="0" rtl="0" algn="ctr">
                        <a:spcBef>
                          <a:spcPts val="0"/>
                        </a:spcBef>
                        <a:spcAft>
                          <a:spcPts val="0"/>
                        </a:spcAft>
                        <a:buNone/>
                      </a:pPr>
                      <a:r>
                        <a:rPr lang="en" strike="sngStrike">
                          <a:solidFill>
                            <a:srgbClr val="FFFFFF"/>
                          </a:solidFill>
                        </a:rPr>
                        <a:t>X</a:t>
                      </a:r>
                      <a:r>
                        <a:rPr baseline="-25000" lang="en" strike="sngStrike">
                          <a:solidFill>
                            <a:srgbClr val="FFFFFF"/>
                          </a:solidFill>
                        </a:rPr>
                        <a:t>0</a:t>
                      </a:r>
                      <a:endParaRPr baseline="-25000" strike="sngStrike">
                        <a:solidFill>
                          <a:srgbClr val="FFFFFF"/>
                        </a:solidFill>
                      </a:endParaRPr>
                    </a:p>
                  </a:txBody>
                  <a:tcPr marT="91425" marB="91425" marR="91425" marL="91425">
                    <a:solidFill>
                      <a:srgbClr val="660000"/>
                    </a:solidFill>
                  </a:tcPr>
                </a:tc>
                <a:tc>
                  <a:txBody>
                    <a:bodyPr/>
                    <a:lstStyle/>
                    <a:p>
                      <a:pPr indent="0" lvl="0" marL="0" rtl="0" algn="ctr">
                        <a:spcBef>
                          <a:spcPts val="0"/>
                        </a:spcBef>
                        <a:spcAft>
                          <a:spcPts val="0"/>
                        </a:spcAft>
                        <a:buNone/>
                      </a:pPr>
                      <a:r>
                        <a:rPr lang="en" strike="sngStrike">
                          <a:solidFill>
                            <a:srgbClr val="FFFFFF"/>
                          </a:solidFill>
                        </a:rPr>
                        <a:t>X</a:t>
                      </a:r>
                      <a:r>
                        <a:rPr baseline="-25000" lang="en" strike="sngStrike">
                          <a:solidFill>
                            <a:srgbClr val="FFFFFF"/>
                          </a:solidFill>
                        </a:rPr>
                        <a:t>1</a:t>
                      </a:r>
                      <a:endParaRPr baseline="-25000" strike="sngStrike">
                        <a:solidFill>
                          <a:srgbClr val="FFFFFF"/>
                        </a:solidFill>
                      </a:endParaRPr>
                    </a:p>
                  </a:txBody>
                  <a:tcPr marT="91425" marB="91425" marR="91425" marL="91425">
                    <a:solidFill>
                      <a:srgbClr val="660000"/>
                    </a:solidFill>
                  </a:tcPr>
                </a:tc>
                <a:tc>
                  <a:txBody>
                    <a:bodyPr/>
                    <a:lstStyle/>
                    <a:p>
                      <a:pPr indent="0" lvl="0" marL="0" rtl="0" algn="ctr">
                        <a:spcBef>
                          <a:spcPts val="0"/>
                        </a:spcBef>
                        <a:spcAft>
                          <a:spcPts val="0"/>
                        </a:spcAft>
                        <a:buNone/>
                      </a:pPr>
                      <a:r>
                        <a:rPr lang="en" strike="sngStrike">
                          <a:solidFill>
                            <a:srgbClr val="FFFFFF"/>
                          </a:solidFill>
                        </a:rPr>
                        <a:t>X</a:t>
                      </a:r>
                      <a:r>
                        <a:rPr baseline="-25000" lang="en" strike="sngStrike">
                          <a:solidFill>
                            <a:srgbClr val="FFFFFF"/>
                          </a:solidFill>
                        </a:rPr>
                        <a:t>2</a:t>
                      </a:r>
                      <a:endParaRPr strike="sngStrike">
                        <a:solidFill>
                          <a:srgbClr val="FFFFFF"/>
                        </a:solidFill>
                      </a:endParaRPr>
                    </a:p>
                  </a:txBody>
                  <a:tcPr marT="91425" marB="91425" marR="91425" marL="91425">
                    <a:solidFill>
                      <a:srgbClr val="660000"/>
                    </a:solidFill>
                  </a:tcPr>
                </a:tc>
                <a:tc>
                  <a:txBody>
                    <a:bodyPr/>
                    <a:lstStyle/>
                    <a:p>
                      <a:pPr indent="0" lvl="0" marL="0" rtl="0" algn="ctr">
                        <a:spcBef>
                          <a:spcPts val="0"/>
                        </a:spcBef>
                        <a:spcAft>
                          <a:spcPts val="0"/>
                        </a:spcAft>
                        <a:buNone/>
                      </a:pPr>
                      <a:r>
                        <a:rPr lang="en" strike="sngStrike">
                          <a:solidFill>
                            <a:srgbClr val="FFFFFF"/>
                          </a:solidFill>
                        </a:rPr>
                        <a:t>X</a:t>
                      </a:r>
                      <a:r>
                        <a:rPr baseline="-25000" lang="en" strike="sngStrike">
                          <a:solidFill>
                            <a:srgbClr val="FFFFFF"/>
                          </a:solidFill>
                        </a:rPr>
                        <a:t>3</a:t>
                      </a:r>
                      <a:endParaRPr strike="sngStrike">
                        <a:solidFill>
                          <a:srgbClr val="FFFFFF"/>
                        </a:solidFill>
                      </a:endParaRPr>
                    </a:p>
                  </a:txBody>
                  <a:tcPr marT="91425" marB="91425" marR="91425" marL="91425">
                    <a:solidFill>
                      <a:srgbClr val="660000"/>
                    </a:solidFill>
                  </a:tcPr>
                </a:tc>
              </a:tr>
              <a:tr h="282175">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4</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5</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6</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7</a:t>
                      </a:r>
                      <a:endParaRPr>
                        <a:solidFill>
                          <a:srgbClr val="FFFFFF"/>
                        </a:solidFill>
                      </a:endParaRPr>
                    </a:p>
                  </a:txBody>
                  <a:tcPr marT="91425" marB="91425" marR="91425" marL="91425">
                    <a:solidFill>
                      <a:srgbClr val="274E13"/>
                    </a:solidFill>
                  </a:tcPr>
                </a:tc>
              </a:tr>
            </a:tbl>
          </a:graphicData>
        </a:graphic>
      </p:graphicFrame>
      <p:graphicFrame>
        <p:nvGraphicFramePr>
          <p:cNvPr id="1058" name="Google Shape;1058;p101"/>
          <p:cNvGraphicFramePr/>
          <p:nvPr/>
        </p:nvGraphicFramePr>
        <p:xfrm>
          <a:off x="4026875" y="2500675"/>
          <a:ext cx="3000000" cy="3000000"/>
        </p:xfrm>
        <a:graphic>
          <a:graphicData uri="http://schemas.openxmlformats.org/drawingml/2006/table">
            <a:tbl>
              <a:tblPr>
                <a:noFill/>
                <a:tableStyleId>{1072CF12-D6C4-4AEE-8197-C99BCB22DA97}</a:tableStyleId>
              </a:tblPr>
              <a:tblGrid>
                <a:gridCol w="423450"/>
              </a:tblGrid>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0</a:t>
                      </a:r>
                      <a:endParaRPr baseline="-25000">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1</a:t>
                      </a:r>
                      <a:endParaRPr>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2</a:t>
                      </a:r>
                      <a:endParaRPr>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3</a:t>
                      </a:r>
                      <a:endParaRPr>
                        <a:solidFill>
                          <a:srgbClr val="FFFFFF"/>
                        </a:solidFill>
                      </a:endParaRPr>
                    </a:p>
                  </a:txBody>
                  <a:tcPr marT="91425" marB="91425" marR="91425" marL="91425"/>
                </a:tc>
              </a:tr>
            </a:tbl>
          </a:graphicData>
        </a:graphic>
      </p:graphicFrame>
      <p:graphicFrame>
        <p:nvGraphicFramePr>
          <p:cNvPr id="1059" name="Google Shape;1059;p101"/>
          <p:cNvGraphicFramePr/>
          <p:nvPr/>
        </p:nvGraphicFramePr>
        <p:xfrm>
          <a:off x="4899075" y="2108275"/>
          <a:ext cx="3000000" cy="3000000"/>
        </p:xfrm>
        <a:graphic>
          <a:graphicData uri="http://schemas.openxmlformats.org/drawingml/2006/table">
            <a:tbl>
              <a:tblPr>
                <a:noFill/>
                <a:tableStyleId>{1072CF12-D6C4-4AEE-8197-C99BCB22DA97}</a:tableStyleId>
              </a:tblPr>
              <a:tblGrid>
                <a:gridCol w="423450"/>
              </a:tblGrid>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0</a:t>
                      </a:r>
                      <a:endParaRPr baseline="-25000">
                        <a:solidFill>
                          <a:srgbClr val="FFFFFF"/>
                        </a:solidFill>
                      </a:endParaRPr>
                    </a:p>
                  </a:txBody>
                  <a:tcPr marT="91425" marB="91425" marR="91425" marL="91425">
                    <a:solidFill>
                      <a:srgbClr val="1C4587"/>
                    </a:solidFill>
                  </a:tcPr>
                </a:tc>
              </a:tr>
              <a:tr h="293700">
                <a:tc>
                  <a:txBody>
                    <a:bodyPr/>
                    <a:lstStyle/>
                    <a:p>
                      <a:pPr indent="0" lvl="0" marL="0" rtl="0" algn="ctr">
                        <a:spcBef>
                          <a:spcPts val="0"/>
                        </a:spcBef>
                        <a:spcAft>
                          <a:spcPts val="0"/>
                        </a:spcAft>
                        <a:buNone/>
                      </a:pPr>
                      <a:r>
                        <a:rPr lang="en" strike="sngStrike">
                          <a:solidFill>
                            <a:srgbClr val="FFFFFF"/>
                          </a:solidFill>
                        </a:rPr>
                        <a:t>d</a:t>
                      </a:r>
                      <a:r>
                        <a:rPr baseline="-25000" lang="en" strike="sngStrike">
                          <a:solidFill>
                            <a:srgbClr val="FFFFFF"/>
                          </a:solidFill>
                        </a:rPr>
                        <a:t>1</a:t>
                      </a:r>
                      <a:endParaRPr strike="sngStrike">
                        <a:solidFill>
                          <a:srgbClr val="FFFFFF"/>
                        </a:solidFill>
                      </a:endParaRPr>
                    </a:p>
                  </a:txBody>
                  <a:tcPr marT="91425" marB="91425" marR="91425" marL="91425">
                    <a:lnB cap="flat" cmpd="sng" w="9525">
                      <a:solidFill>
                        <a:srgbClr val="9E9E9E"/>
                      </a:solidFill>
                      <a:prstDash val="solid"/>
                      <a:round/>
                      <a:headEnd len="sm" w="sm" type="none"/>
                      <a:tailEnd len="sm" w="sm" type="none"/>
                    </a:lnB>
                    <a:solidFill>
                      <a:srgbClr val="660000"/>
                    </a:solidFill>
                  </a:tcPr>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2</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C4587"/>
                    </a:solidFill>
                  </a:tcPr>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3</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C4587"/>
                    </a:solidFill>
                  </a:tcPr>
                </a:tc>
              </a:tr>
              <a:tr h="293700">
                <a:tc>
                  <a:txBody>
                    <a:bodyPr/>
                    <a:lstStyle/>
                    <a:p>
                      <a:pPr indent="0" lvl="0" marL="0" rtl="0" algn="ctr">
                        <a:spcBef>
                          <a:spcPts val="0"/>
                        </a:spcBef>
                        <a:spcAft>
                          <a:spcPts val="0"/>
                        </a:spcAft>
                        <a:buNone/>
                      </a:pPr>
                      <a:r>
                        <a:rPr lang="en" strike="sngStrike">
                          <a:solidFill>
                            <a:srgbClr val="FFFFFF"/>
                          </a:solidFill>
                        </a:rPr>
                        <a:t>p</a:t>
                      </a:r>
                      <a:r>
                        <a:rPr baseline="-25000" lang="en" strike="sngStrike">
                          <a:solidFill>
                            <a:srgbClr val="FFFFFF"/>
                          </a:solidFill>
                        </a:rPr>
                        <a:t>0</a:t>
                      </a:r>
                      <a:endParaRPr strike="sngStrike">
                        <a:solidFill>
                          <a:srgbClr val="FFFFFF"/>
                        </a:solidFill>
                      </a:endParaRPr>
                    </a:p>
                  </a:txBody>
                  <a:tcPr marT="91425" marB="91425" marR="91425" marL="91425">
                    <a:lnT cap="flat" cmpd="sng" w="9525">
                      <a:solidFill>
                        <a:srgbClr val="9E9E9E"/>
                      </a:solidFill>
                      <a:prstDash val="solid"/>
                      <a:round/>
                      <a:headEnd len="sm" w="sm" type="none"/>
                      <a:tailEnd len="sm" w="sm" type="none"/>
                    </a:lnT>
                    <a:solidFill>
                      <a:srgbClr val="660000"/>
                    </a:solidFill>
                  </a:tcPr>
                </a:tc>
              </a:tr>
              <a:tr h="293700">
                <a:tc>
                  <a:txBody>
                    <a:bodyPr/>
                    <a:lstStyle/>
                    <a:p>
                      <a:pPr indent="0" lvl="0" marL="0" rtl="0" algn="ctr">
                        <a:spcBef>
                          <a:spcPts val="0"/>
                        </a:spcBef>
                        <a:spcAft>
                          <a:spcPts val="0"/>
                        </a:spcAft>
                        <a:buNone/>
                      </a:pPr>
                      <a:r>
                        <a:rPr lang="en">
                          <a:solidFill>
                            <a:srgbClr val="FFFFFF"/>
                          </a:solidFill>
                        </a:rPr>
                        <a:t>p</a:t>
                      </a:r>
                      <a:r>
                        <a:rPr baseline="-25000" lang="en">
                          <a:solidFill>
                            <a:srgbClr val="FFFFFF"/>
                          </a:solidFill>
                        </a:rPr>
                        <a:t>1</a:t>
                      </a:r>
                      <a:endParaRPr baseline="-25000">
                        <a:solidFill>
                          <a:srgbClr val="FFFFFF"/>
                        </a:solidFill>
                      </a:endParaRPr>
                    </a:p>
                  </a:txBody>
                  <a:tcPr marT="91425" marB="91425" marR="91425" marL="91425">
                    <a:solidFill>
                      <a:srgbClr val="274E13"/>
                    </a:solidFill>
                  </a:tcPr>
                </a:tc>
              </a:tr>
            </a:tbl>
          </a:graphicData>
        </a:graphic>
      </p:graphicFrame>
      <p:sp>
        <p:nvSpPr>
          <p:cNvPr id="1060" name="Google Shape;1060;p101"/>
          <p:cNvSpPr/>
          <p:nvPr/>
        </p:nvSpPr>
        <p:spPr>
          <a:xfrm>
            <a:off x="3693088" y="3056500"/>
            <a:ext cx="208200" cy="328800"/>
          </a:xfrm>
          <a:prstGeom prst="mathMultiply">
            <a:avLst>
              <a:gd fmla="val 23520" name="adj1"/>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01"/>
          <p:cNvSpPr/>
          <p:nvPr/>
        </p:nvSpPr>
        <p:spPr>
          <a:xfrm>
            <a:off x="4602650" y="3138650"/>
            <a:ext cx="208200" cy="246600"/>
          </a:xfrm>
          <a:prstGeom prst="mathEqual">
            <a:avLst>
              <a:gd fmla="val 23520" name="adj1"/>
              <a:gd fmla="val 11760" name="adj2"/>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Generalizing Parity</a:t>
            </a:r>
            <a:endParaRPr/>
          </a:p>
        </p:txBody>
      </p:sp>
      <p:sp>
        <p:nvSpPr>
          <p:cNvPr id="194" name="Google Shape;194;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Can we have more than one parity bit?</a:t>
            </a:r>
            <a:endParaRPr/>
          </a:p>
          <a:p>
            <a:pPr indent="-311150" lvl="0" marL="457200" rtl="0" algn="l">
              <a:spcBef>
                <a:spcPts val="0"/>
              </a:spcBef>
              <a:spcAft>
                <a:spcPts val="0"/>
              </a:spcAft>
              <a:buSzPts val="1300"/>
              <a:buChar char="●"/>
            </a:pPr>
            <a:r>
              <a:rPr lang="en"/>
              <a:t>Does parity work for non-binary messages?</a:t>
            </a:r>
            <a:endParaRPr/>
          </a:p>
          <a:p>
            <a:pPr indent="-311150" lvl="0" marL="457200" rtl="0" algn="l">
              <a:spcBef>
                <a:spcPts val="0"/>
              </a:spcBef>
              <a:spcAft>
                <a:spcPts val="0"/>
              </a:spcAft>
              <a:buSzPts val="1300"/>
              <a:buChar char="●"/>
            </a:pPr>
            <a:r>
              <a:rPr lang="en"/>
              <a:t>Can we find a code that adds the least number of symbols to correct a given number of errors/erasures?</a:t>
            </a:r>
            <a:endParaRPr/>
          </a:p>
          <a:p>
            <a:pPr indent="0" lvl="0" marL="0" rtl="0" algn="l">
              <a:spcBef>
                <a:spcPts val="1600"/>
              </a:spcBef>
              <a:spcAft>
                <a:spcPts val="0"/>
              </a:spcAft>
              <a:buNone/>
            </a:pPr>
            <a:r>
              <a:rPr b="1" lang="en" sz="2400"/>
              <a:t>YES!</a:t>
            </a:r>
            <a:endParaRPr b="1" sz="2400"/>
          </a:p>
          <a:p>
            <a:pPr indent="0" lvl="0" marL="0" rtl="0" algn="l">
              <a:spcBef>
                <a:spcPts val="1600"/>
              </a:spcBef>
              <a:spcAft>
                <a:spcPts val="1600"/>
              </a:spcAft>
              <a:buNone/>
            </a:pPr>
            <a:r>
              <a:rPr lang="en"/>
              <a:t>But first, some theory...</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10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Vandermonde Matrices</a:t>
            </a:r>
            <a:endParaRPr/>
          </a:p>
        </p:txBody>
      </p:sp>
      <p:sp>
        <p:nvSpPr>
          <p:cNvPr id="1067" name="Google Shape;1067;p102"/>
          <p:cNvSpPr txBox="1"/>
          <p:nvPr>
            <p:ph idx="1" type="body"/>
          </p:nvPr>
        </p:nvSpPr>
        <p:spPr>
          <a:xfrm>
            <a:off x="1297500" y="1567550"/>
            <a:ext cx="7038900" cy="45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Amended RS decoding algorithm:</a:t>
            </a:r>
            <a:endParaRPr/>
          </a:p>
        </p:txBody>
      </p:sp>
      <p:graphicFrame>
        <p:nvGraphicFramePr>
          <p:cNvPr id="1068" name="Google Shape;1068;p102"/>
          <p:cNvGraphicFramePr/>
          <p:nvPr/>
        </p:nvGraphicFramePr>
        <p:xfrm>
          <a:off x="2036125" y="2436100"/>
          <a:ext cx="3000000" cy="3000000"/>
        </p:xfrm>
        <a:graphic>
          <a:graphicData uri="http://schemas.openxmlformats.org/drawingml/2006/table">
            <a:tbl>
              <a:tblPr>
                <a:noFill/>
                <a:tableStyleId>{1072CF12-D6C4-4AEE-8197-C99BCB22DA97}</a:tableStyleId>
              </a:tblPr>
              <a:tblGrid>
                <a:gridCol w="382850"/>
                <a:gridCol w="382850"/>
                <a:gridCol w="382850"/>
                <a:gridCol w="382850"/>
              </a:tblGrid>
              <a:tr h="28217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r>
              <a:tr h="282175">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4</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5</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6</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7</a:t>
                      </a:r>
                      <a:endParaRPr>
                        <a:solidFill>
                          <a:srgbClr val="FFFFFF"/>
                        </a:solidFill>
                      </a:endParaRPr>
                    </a:p>
                  </a:txBody>
                  <a:tcPr marT="91425" marB="91425" marR="91425" marL="91425">
                    <a:solidFill>
                      <a:srgbClr val="274E13"/>
                    </a:solidFill>
                  </a:tcPr>
                </a:tc>
              </a:tr>
            </a:tbl>
          </a:graphicData>
        </a:graphic>
      </p:graphicFrame>
      <p:graphicFrame>
        <p:nvGraphicFramePr>
          <p:cNvPr id="1069" name="Google Shape;1069;p102"/>
          <p:cNvGraphicFramePr/>
          <p:nvPr/>
        </p:nvGraphicFramePr>
        <p:xfrm>
          <a:off x="4026875" y="2500675"/>
          <a:ext cx="3000000" cy="3000000"/>
        </p:xfrm>
        <a:graphic>
          <a:graphicData uri="http://schemas.openxmlformats.org/drawingml/2006/table">
            <a:tbl>
              <a:tblPr>
                <a:noFill/>
                <a:tableStyleId>{1072CF12-D6C4-4AEE-8197-C99BCB22DA97}</a:tableStyleId>
              </a:tblPr>
              <a:tblGrid>
                <a:gridCol w="423450"/>
              </a:tblGrid>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0</a:t>
                      </a:r>
                      <a:endParaRPr baseline="-25000">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1</a:t>
                      </a:r>
                      <a:endParaRPr>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2</a:t>
                      </a:r>
                      <a:endParaRPr>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3</a:t>
                      </a:r>
                      <a:endParaRPr>
                        <a:solidFill>
                          <a:srgbClr val="FFFFFF"/>
                        </a:solidFill>
                      </a:endParaRPr>
                    </a:p>
                  </a:txBody>
                  <a:tcPr marT="91425" marB="91425" marR="91425" marL="91425"/>
                </a:tc>
              </a:tr>
            </a:tbl>
          </a:graphicData>
        </a:graphic>
      </p:graphicFrame>
      <p:graphicFrame>
        <p:nvGraphicFramePr>
          <p:cNvPr id="1070" name="Google Shape;1070;p102"/>
          <p:cNvGraphicFramePr/>
          <p:nvPr/>
        </p:nvGraphicFramePr>
        <p:xfrm>
          <a:off x="4909675" y="2477150"/>
          <a:ext cx="3000000" cy="3000000"/>
        </p:xfrm>
        <a:graphic>
          <a:graphicData uri="http://schemas.openxmlformats.org/drawingml/2006/table">
            <a:tbl>
              <a:tblPr>
                <a:noFill/>
                <a:tableStyleId>{1072CF12-D6C4-4AEE-8197-C99BCB22DA97}</a:tableStyleId>
              </a:tblPr>
              <a:tblGrid>
                <a:gridCol w="423450"/>
              </a:tblGrid>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0</a:t>
                      </a:r>
                      <a:endParaRPr baseline="-25000">
                        <a:solidFill>
                          <a:srgbClr val="FFFFFF"/>
                        </a:solidFill>
                      </a:endParaRPr>
                    </a:p>
                  </a:txBody>
                  <a:tcPr marT="91425" marB="91425" marR="91425" marL="91425">
                    <a:solidFill>
                      <a:srgbClr val="1C4587"/>
                    </a:solidFill>
                  </a:tcPr>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2</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1C4587"/>
                    </a:solidFill>
                  </a:tcPr>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3</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C4587"/>
                    </a:solidFill>
                  </a:tcPr>
                </a:tc>
              </a:tr>
              <a:tr h="293700">
                <a:tc>
                  <a:txBody>
                    <a:bodyPr/>
                    <a:lstStyle/>
                    <a:p>
                      <a:pPr indent="0" lvl="0" marL="0" rtl="0" algn="ctr">
                        <a:spcBef>
                          <a:spcPts val="0"/>
                        </a:spcBef>
                        <a:spcAft>
                          <a:spcPts val="0"/>
                        </a:spcAft>
                        <a:buNone/>
                      </a:pPr>
                      <a:r>
                        <a:rPr lang="en">
                          <a:solidFill>
                            <a:srgbClr val="FFFFFF"/>
                          </a:solidFill>
                        </a:rPr>
                        <a:t>p</a:t>
                      </a:r>
                      <a:r>
                        <a:rPr baseline="-25000" lang="en">
                          <a:solidFill>
                            <a:srgbClr val="FFFFFF"/>
                          </a:solidFill>
                        </a:rPr>
                        <a:t>1</a:t>
                      </a:r>
                      <a:endParaRPr baseline="-25000">
                        <a:solidFill>
                          <a:srgbClr val="FFFFFF"/>
                        </a:solidFill>
                      </a:endParaRPr>
                    </a:p>
                  </a:txBody>
                  <a:tcPr marT="91425" marB="91425" marR="91425" marL="91425">
                    <a:lnT cap="flat" cmpd="sng" w="9525">
                      <a:solidFill>
                        <a:srgbClr val="9E9E9E"/>
                      </a:solidFill>
                      <a:prstDash val="solid"/>
                      <a:round/>
                      <a:headEnd len="sm" w="sm" type="none"/>
                      <a:tailEnd len="sm" w="sm" type="none"/>
                    </a:lnT>
                    <a:solidFill>
                      <a:srgbClr val="274E13"/>
                    </a:solidFill>
                  </a:tcPr>
                </a:tc>
              </a:tr>
            </a:tbl>
          </a:graphicData>
        </a:graphic>
      </p:graphicFrame>
      <p:sp>
        <p:nvSpPr>
          <p:cNvPr id="1071" name="Google Shape;1071;p102"/>
          <p:cNvSpPr/>
          <p:nvPr/>
        </p:nvSpPr>
        <p:spPr>
          <a:xfrm>
            <a:off x="3693088" y="3056500"/>
            <a:ext cx="208200" cy="328800"/>
          </a:xfrm>
          <a:prstGeom prst="mathMultiply">
            <a:avLst>
              <a:gd fmla="val 23520" name="adj1"/>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02"/>
          <p:cNvSpPr/>
          <p:nvPr/>
        </p:nvSpPr>
        <p:spPr>
          <a:xfrm>
            <a:off x="4602650" y="3138650"/>
            <a:ext cx="208200" cy="246600"/>
          </a:xfrm>
          <a:prstGeom prst="mathEqual">
            <a:avLst>
              <a:gd fmla="val 23520" name="adj1"/>
              <a:gd fmla="val 11760" name="adj2"/>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10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Vandermonde Matrices</a:t>
            </a:r>
            <a:endParaRPr/>
          </a:p>
        </p:txBody>
      </p:sp>
      <p:sp>
        <p:nvSpPr>
          <p:cNvPr id="1078" name="Google Shape;1078;p103"/>
          <p:cNvSpPr txBox="1"/>
          <p:nvPr>
            <p:ph idx="1" type="body"/>
          </p:nvPr>
        </p:nvSpPr>
        <p:spPr>
          <a:xfrm>
            <a:off x="1297500" y="1567550"/>
            <a:ext cx="7038900" cy="45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Amended RS decoding algorithm:</a:t>
            </a:r>
            <a:endParaRPr/>
          </a:p>
        </p:txBody>
      </p:sp>
      <p:graphicFrame>
        <p:nvGraphicFramePr>
          <p:cNvPr id="1079" name="Google Shape;1079;p103"/>
          <p:cNvGraphicFramePr/>
          <p:nvPr/>
        </p:nvGraphicFramePr>
        <p:xfrm>
          <a:off x="2611275" y="2427875"/>
          <a:ext cx="3000000" cy="3000000"/>
        </p:xfrm>
        <a:graphic>
          <a:graphicData uri="http://schemas.openxmlformats.org/drawingml/2006/table">
            <a:tbl>
              <a:tblPr>
                <a:noFill/>
                <a:tableStyleId>{1072CF12-D6C4-4AEE-8197-C99BCB22DA97}</a:tableStyleId>
              </a:tblPr>
              <a:tblGrid>
                <a:gridCol w="382850"/>
                <a:gridCol w="382850"/>
                <a:gridCol w="382850"/>
                <a:gridCol w="382850"/>
              </a:tblGrid>
              <a:tr h="28217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r>
              <a:tr h="282175">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4</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5</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6</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7</a:t>
                      </a:r>
                      <a:endParaRPr>
                        <a:solidFill>
                          <a:srgbClr val="FFFFFF"/>
                        </a:solidFill>
                      </a:endParaRPr>
                    </a:p>
                  </a:txBody>
                  <a:tcPr marT="91425" marB="91425" marR="91425" marL="91425">
                    <a:solidFill>
                      <a:srgbClr val="274E13"/>
                    </a:solidFill>
                  </a:tcPr>
                </a:tc>
              </a:tr>
            </a:tbl>
          </a:graphicData>
        </a:graphic>
      </p:graphicFrame>
      <p:graphicFrame>
        <p:nvGraphicFramePr>
          <p:cNvPr id="1080" name="Google Shape;1080;p103"/>
          <p:cNvGraphicFramePr/>
          <p:nvPr/>
        </p:nvGraphicFramePr>
        <p:xfrm>
          <a:off x="4602025" y="2492450"/>
          <a:ext cx="3000000" cy="3000000"/>
        </p:xfrm>
        <a:graphic>
          <a:graphicData uri="http://schemas.openxmlformats.org/drawingml/2006/table">
            <a:tbl>
              <a:tblPr>
                <a:noFill/>
                <a:tableStyleId>{1072CF12-D6C4-4AEE-8197-C99BCB22DA97}</a:tableStyleId>
              </a:tblPr>
              <a:tblGrid>
                <a:gridCol w="423450"/>
              </a:tblGrid>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0</a:t>
                      </a:r>
                      <a:endParaRPr baseline="-25000">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1</a:t>
                      </a:r>
                      <a:endParaRPr>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2</a:t>
                      </a:r>
                      <a:endParaRPr>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3</a:t>
                      </a:r>
                      <a:endParaRPr>
                        <a:solidFill>
                          <a:srgbClr val="FFFFFF"/>
                        </a:solidFill>
                      </a:endParaRPr>
                    </a:p>
                  </a:txBody>
                  <a:tcPr marT="91425" marB="91425" marR="91425" marL="91425"/>
                </a:tc>
              </a:tr>
            </a:tbl>
          </a:graphicData>
        </a:graphic>
      </p:graphicFrame>
      <p:graphicFrame>
        <p:nvGraphicFramePr>
          <p:cNvPr id="1081" name="Google Shape;1081;p103"/>
          <p:cNvGraphicFramePr/>
          <p:nvPr/>
        </p:nvGraphicFramePr>
        <p:xfrm>
          <a:off x="7475575" y="2468925"/>
          <a:ext cx="3000000" cy="3000000"/>
        </p:xfrm>
        <a:graphic>
          <a:graphicData uri="http://schemas.openxmlformats.org/drawingml/2006/table">
            <a:tbl>
              <a:tblPr>
                <a:noFill/>
                <a:tableStyleId>{1072CF12-D6C4-4AEE-8197-C99BCB22DA97}</a:tableStyleId>
              </a:tblPr>
              <a:tblGrid>
                <a:gridCol w="423450"/>
              </a:tblGrid>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0</a:t>
                      </a:r>
                      <a:endParaRPr baseline="-25000">
                        <a:solidFill>
                          <a:srgbClr val="FFFFFF"/>
                        </a:solidFill>
                      </a:endParaRPr>
                    </a:p>
                  </a:txBody>
                  <a:tcPr marT="91425" marB="91425" marR="91425" marL="91425">
                    <a:solidFill>
                      <a:srgbClr val="1C4587"/>
                    </a:solidFill>
                  </a:tcPr>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2</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1C4587"/>
                    </a:solidFill>
                  </a:tcPr>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3</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C4587"/>
                    </a:solidFill>
                  </a:tcPr>
                </a:tc>
              </a:tr>
              <a:tr h="293700">
                <a:tc>
                  <a:txBody>
                    <a:bodyPr/>
                    <a:lstStyle/>
                    <a:p>
                      <a:pPr indent="0" lvl="0" marL="0" rtl="0" algn="ctr">
                        <a:spcBef>
                          <a:spcPts val="0"/>
                        </a:spcBef>
                        <a:spcAft>
                          <a:spcPts val="0"/>
                        </a:spcAft>
                        <a:buNone/>
                      </a:pPr>
                      <a:r>
                        <a:rPr lang="en">
                          <a:solidFill>
                            <a:srgbClr val="FFFFFF"/>
                          </a:solidFill>
                        </a:rPr>
                        <a:t>p</a:t>
                      </a:r>
                      <a:r>
                        <a:rPr baseline="-25000" lang="en">
                          <a:solidFill>
                            <a:srgbClr val="FFFFFF"/>
                          </a:solidFill>
                        </a:rPr>
                        <a:t>1</a:t>
                      </a:r>
                      <a:endParaRPr baseline="-25000">
                        <a:solidFill>
                          <a:srgbClr val="FFFFFF"/>
                        </a:solidFill>
                      </a:endParaRPr>
                    </a:p>
                  </a:txBody>
                  <a:tcPr marT="91425" marB="91425" marR="91425" marL="91425">
                    <a:lnT cap="flat" cmpd="sng" w="9525">
                      <a:solidFill>
                        <a:srgbClr val="9E9E9E"/>
                      </a:solidFill>
                      <a:prstDash val="solid"/>
                      <a:round/>
                      <a:headEnd len="sm" w="sm" type="none"/>
                      <a:tailEnd len="sm" w="sm" type="none"/>
                    </a:lnT>
                    <a:solidFill>
                      <a:srgbClr val="274E13"/>
                    </a:solidFill>
                  </a:tcPr>
                </a:tc>
              </a:tr>
            </a:tbl>
          </a:graphicData>
        </a:graphic>
      </p:graphicFrame>
      <p:sp>
        <p:nvSpPr>
          <p:cNvPr id="1082" name="Google Shape;1082;p103"/>
          <p:cNvSpPr/>
          <p:nvPr/>
        </p:nvSpPr>
        <p:spPr>
          <a:xfrm>
            <a:off x="4268238" y="3048275"/>
            <a:ext cx="208200" cy="328800"/>
          </a:xfrm>
          <a:prstGeom prst="mathMultiply">
            <a:avLst>
              <a:gd fmla="val 23520" name="adj1"/>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03"/>
          <p:cNvSpPr/>
          <p:nvPr/>
        </p:nvSpPr>
        <p:spPr>
          <a:xfrm>
            <a:off x="5177800" y="3130425"/>
            <a:ext cx="208200" cy="246600"/>
          </a:xfrm>
          <a:prstGeom prst="mathEqual">
            <a:avLst>
              <a:gd fmla="val 23520" name="adj1"/>
              <a:gd fmla="val 11760" name="adj2"/>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084" name="Google Shape;1084;p103"/>
          <p:cNvGraphicFramePr/>
          <p:nvPr/>
        </p:nvGraphicFramePr>
        <p:xfrm>
          <a:off x="620525" y="2468925"/>
          <a:ext cx="3000000" cy="3000000"/>
        </p:xfrm>
        <a:graphic>
          <a:graphicData uri="http://schemas.openxmlformats.org/drawingml/2006/table">
            <a:tbl>
              <a:tblPr>
                <a:noFill/>
                <a:tableStyleId>{1072CF12-D6C4-4AEE-8197-C99BCB22DA97}</a:tableStyleId>
              </a:tblPr>
              <a:tblGrid>
                <a:gridCol w="382850"/>
                <a:gridCol w="382850"/>
                <a:gridCol w="382850"/>
                <a:gridCol w="382850"/>
              </a:tblGrid>
              <a:tr h="28217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r>
              <a:tr h="282175">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4</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5</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6</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7</a:t>
                      </a:r>
                      <a:endParaRPr>
                        <a:solidFill>
                          <a:srgbClr val="FFFFFF"/>
                        </a:solidFill>
                      </a:endParaRPr>
                    </a:p>
                  </a:txBody>
                  <a:tcPr marT="91425" marB="91425" marR="91425" marL="91425">
                    <a:solidFill>
                      <a:srgbClr val="274E13"/>
                    </a:solidFill>
                  </a:tcPr>
                </a:tc>
              </a:tr>
            </a:tbl>
          </a:graphicData>
        </a:graphic>
      </p:graphicFrame>
      <p:sp>
        <p:nvSpPr>
          <p:cNvPr id="1085" name="Google Shape;1085;p103"/>
          <p:cNvSpPr/>
          <p:nvPr/>
        </p:nvSpPr>
        <p:spPr>
          <a:xfrm>
            <a:off x="2277488" y="3048275"/>
            <a:ext cx="208200" cy="328800"/>
          </a:xfrm>
          <a:prstGeom prst="mathMultiply">
            <a:avLst>
              <a:gd fmla="val 23520" name="adj1"/>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03"/>
          <p:cNvSpPr txBox="1"/>
          <p:nvPr/>
        </p:nvSpPr>
        <p:spPr>
          <a:xfrm>
            <a:off x="2081750" y="2226625"/>
            <a:ext cx="5997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-1</a:t>
            </a:r>
            <a:endParaRPr>
              <a:solidFill>
                <a:srgbClr val="FFFFFF"/>
              </a:solidFill>
              <a:latin typeface="Lato"/>
              <a:ea typeface="Lato"/>
              <a:cs typeface="Lato"/>
              <a:sym typeface="Lato"/>
            </a:endParaRPr>
          </a:p>
        </p:txBody>
      </p:sp>
      <p:graphicFrame>
        <p:nvGraphicFramePr>
          <p:cNvPr id="1087" name="Google Shape;1087;p103"/>
          <p:cNvGraphicFramePr/>
          <p:nvPr/>
        </p:nvGraphicFramePr>
        <p:xfrm>
          <a:off x="5484825" y="2514925"/>
          <a:ext cx="3000000" cy="3000000"/>
        </p:xfrm>
        <a:graphic>
          <a:graphicData uri="http://schemas.openxmlformats.org/drawingml/2006/table">
            <a:tbl>
              <a:tblPr>
                <a:noFill/>
                <a:tableStyleId>{1072CF12-D6C4-4AEE-8197-C99BCB22DA97}</a:tableStyleId>
              </a:tblPr>
              <a:tblGrid>
                <a:gridCol w="382850"/>
                <a:gridCol w="382850"/>
                <a:gridCol w="382850"/>
                <a:gridCol w="382850"/>
              </a:tblGrid>
              <a:tr h="28217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r>
              <a:tr h="282175">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4</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5</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6</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7</a:t>
                      </a:r>
                      <a:endParaRPr>
                        <a:solidFill>
                          <a:srgbClr val="FFFFFF"/>
                        </a:solidFill>
                      </a:endParaRPr>
                    </a:p>
                  </a:txBody>
                  <a:tcPr marT="91425" marB="91425" marR="91425" marL="91425">
                    <a:solidFill>
                      <a:srgbClr val="274E13"/>
                    </a:solidFill>
                  </a:tcPr>
                </a:tc>
              </a:tr>
            </a:tbl>
          </a:graphicData>
        </a:graphic>
      </p:graphicFrame>
      <p:sp>
        <p:nvSpPr>
          <p:cNvPr id="1088" name="Google Shape;1088;p103"/>
          <p:cNvSpPr/>
          <p:nvPr/>
        </p:nvSpPr>
        <p:spPr>
          <a:xfrm>
            <a:off x="7141788" y="3094275"/>
            <a:ext cx="208200" cy="328800"/>
          </a:xfrm>
          <a:prstGeom prst="mathMultiply">
            <a:avLst>
              <a:gd fmla="val 23520" name="adj1"/>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03"/>
          <p:cNvSpPr txBox="1"/>
          <p:nvPr/>
        </p:nvSpPr>
        <p:spPr>
          <a:xfrm>
            <a:off x="6946050" y="2272625"/>
            <a:ext cx="5997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-1</a:t>
            </a:r>
            <a:endParaRPr>
              <a:solidFill>
                <a:srgbClr val="FFFFFF"/>
              </a:solidFill>
              <a:latin typeface="Lato"/>
              <a:ea typeface="Lato"/>
              <a:cs typeface="Lato"/>
              <a:sym typeface="Lato"/>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10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Vandermonde Matrices</a:t>
            </a:r>
            <a:endParaRPr/>
          </a:p>
        </p:txBody>
      </p:sp>
      <p:sp>
        <p:nvSpPr>
          <p:cNvPr id="1095" name="Google Shape;1095;p104"/>
          <p:cNvSpPr txBox="1"/>
          <p:nvPr>
            <p:ph idx="1" type="body"/>
          </p:nvPr>
        </p:nvSpPr>
        <p:spPr>
          <a:xfrm>
            <a:off x="1297500" y="1567550"/>
            <a:ext cx="7038900" cy="45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Amended RS decoding algorithm:</a:t>
            </a:r>
            <a:endParaRPr/>
          </a:p>
        </p:txBody>
      </p:sp>
      <p:graphicFrame>
        <p:nvGraphicFramePr>
          <p:cNvPr id="1096" name="Google Shape;1096;p104"/>
          <p:cNvGraphicFramePr/>
          <p:nvPr/>
        </p:nvGraphicFramePr>
        <p:xfrm>
          <a:off x="2077200" y="2426725"/>
          <a:ext cx="3000000" cy="3000000"/>
        </p:xfrm>
        <a:graphic>
          <a:graphicData uri="http://schemas.openxmlformats.org/drawingml/2006/table">
            <a:tbl>
              <a:tblPr>
                <a:noFill/>
                <a:tableStyleId>{1072CF12-D6C4-4AEE-8197-C99BCB22DA97}</a:tableStyleId>
              </a:tblPr>
              <a:tblGrid>
                <a:gridCol w="423450"/>
              </a:tblGrid>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0</a:t>
                      </a:r>
                      <a:endParaRPr baseline="-25000">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1</a:t>
                      </a:r>
                      <a:endParaRPr>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2</a:t>
                      </a:r>
                      <a:endParaRPr>
                        <a:solidFill>
                          <a:srgbClr val="FFFFFF"/>
                        </a:solidFill>
                      </a:endParaRPr>
                    </a:p>
                  </a:txBody>
                  <a:tcPr marT="91425" marB="91425" marR="91425" marL="91425"/>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3</a:t>
                      </a:r>
                      <a:endParaRPr>
                        <a:solidFill>
                          <a:srgbClr val="FFFFFF"/>
                        </a:solidFill>
                      </a:endParaRPr>
                    </a:p>
                  </a:txBody>
                  <a:tcPr marT="91425" marB="91425" marR="91425" marL="91425"/>
                </a:tc>
              </a:tr>
            </a:tbl>
          </a:graphicData>
        </a:graphic>
      </p:graphicFrame>
      <p:graphicFrame>
        <p:nvGraphicFramePr>
          <p:cNvPr id="1097" name="Google Shape;1097;p104"/>
          <p:cNvGraphicFramePr/>
          <p:nvPr/>
        </p:nvGraphicFramePr>
        <p:xfrm>
          <a:off x="4950750" y="2403200"/>
          <a:ext cx="3000000" cy="3000000"/>
        </p:xfrm>
        <a:graphic>
          <a:graphicData uri="http://schemas.openxmlformats.org/drawingml/2006/table">
            <a:tbl>
              <a:tblPr>
                <a:noFill/>
                <a:tableStyleId>{1072CF12-D6C4-4AEE-8197-C99BCB22DA97}</a:tableStyleId>
              </a:tblPr>
              <a:tblGrid>
                <a:gridCol w="423450"/>
              </a:tblGrid>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0</a:t>
                      </a:r>
                      <a:endParaRPr baseline="-25000">
                        <a:solidFill>
                          <a:srgbClr val="FFFFFF"/>
                        </a:solidFill>
                      </a:endParaRPr>
                    </a:p>
                  </a:txBody>
                  <a:tcPr marT="91425" marB="91425" marR="91425" marL="91425">
                    <a:solidFill>
                      <a:srgbClr val="1C4587"/>
                    </a:solidFill>
                  </a:tcPr>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2</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1C4587"/>
                    </a:solidFill>
                  </a:tcPr>
                </a:tc>
              </a:tr>
              <a:tr h="293700">
                <a:tc>
                  <a:txBody>
                    <a:bodyPr/>
                    <a:lstStyle/>
                    <a:p>
                      <a:pPr indent="0" lvl="0" marL="0" rtl="0" algn="ctr">
                        <a:spcBef>
                          <a:spcPts val="0"/>
                        </a:spcBef>
                        <a:spcAft>
                          <a:spcPts val="0"/>
                        </a:spcAft>
                        <a:buNone/>
                      </a:pPr>
                      <a:r>
                        <a:rPr lang="en">
                          <a:solidFill>
                            <a:srgbClr val="FFFFFF"/>
                          </a:solidFill>
                        </a:rPr>
                        <a:t>d</a:t>
                      </a:r>
                      <a:r>
                        <a:rPr baseline="-25000" lang="en">
                          <a:solidFill>
                            <a:srgbClr val="FFFFFF"/>
                          </a:solidFill>
                        </a:rPr>
                        <a:t>3</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C4587"/>
                    </a:solidFill>
                  </a:tcPr>
                </a:tc>
              </a:tr>
              <a:tr h="293700">
                <a:tc>
                  <a:txBody>
                    <a:bodyPr/>
                    <a:lstStyle/>
                    <a:p>
                      <a:pPr indent="0" lvl="0" marL="0" rtl="0" algn="ctr">
                        <a:spcBef>
                          <a:spcPts val="0"/>
                        </a:spcBef>
                        <a:spcAft>
                          <a:spcPts val="0"/>
                        </a:spcAft>
                        <a:buNone/>
                      </a:pPr>
                      <a:r>
                        <a:rPr lang="en">
                          <a:solidFill>
                            <a:srgbClr val="FFFFFF"/>
                          </a:solidFill>
                        </a:rPr>
                        <a:t>p</a:t>
                      </a:r>
                      <a:r>
                        <a:rPr baseline="-25000" lang="en">
                          <a:solidFill>
                            <a:srgbClr val="FFFFFF"/>
                          </a:solidFill>
                        </a:rPr>
                        <a:t>1</a:t>
                      </a:r>
                      <a:endParaRPr baseline="-25000">
                        <a:solidFill>
                          <a:srgbClr val="FFFFFF"/>
                        </a:solidFill>
                      </a:endParaRPr>
                    </a:p>
                  </a:txBody>
                  <a:tcPr marT="91425" marB="91425" marR="91425" marL="91425">
                    <a:lnT cap="flat" cmpd="sng" w="9525">
                      <a:solidFill>
                        <a:srgbClr val="9E9E9E"/>
                      </a:solidFill>
                      <a:prstDash val="solid"/>
                      <a:round/>
                      <a:headEnd len="sm" w="sm" type="none"/>
                      <a:tailEnd len="sm" w="sm" type="none"/>
                    </a:lnT>
                    <a:solidFill>
                      <a:srgbClr val="274E13"/>
                    </a:solidFill>
                  </a:tcPr>
                </a:tc>
              </a:tr>
            </a:tbl>
          </a:graphicData>
        </a:graphic>
      </p:graphicFrame>
      <p:sp>
        <p:nvSpPr>
          <p:cNvPr id="1098" name="Google Shape;1098;p104"/>
          <p:cNvSpPr/>
          <p:nvPr/>
        </p:nvSpPr>
        <p:spPr>
          <a:xfrm>
            <a:off x="2652975" y="3064700"/>
            <a:ext cx="208200" cy="246600"/>
          </a:xfrm>
          <a:prstGeom prst="mathEqual">
            <a:avLst>
              <a:gd fmla="val 23520" name="adj1"/>
              <a:gd fmla="val 11760" name="adj2"/>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099" name="Google Shape;1099;p104"/>
          <p:cNvGraphicFramePr/>
          <p:nvPr/>
        </p:nvGraphicFramePr>
        <p:xfrm>
          <a:off x="2960000" y="2449200"/>
          <a:ext cx="3000000" cy="3000000"/>
        </p:xfrm>
        <a:graphic>
          <a:graphicData uri="http://schemas.openxmlformats.org/drawingml/2006/table">
            <a:tbl>
              <a:tblPr>
                <a:noFill/>
                <a:tableStyleId>{1072CF12-D6C4-4AEE-8197-C99BCB22DA97}</a:tableStyleId>
              </a:tblPr>
              <a:tblGrid>
                <a:gridCol w="382850"/>
                <a:gridCol w="382850"/>
                <a:gridCol w="382850"/>
                <a:gridCol w="382850"/>
              </a:tblGrid>
              <a:tr h="282175">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r>
              <a:tr h="282175">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0</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91425" marB="91425" marR="91425" marL="91425">
                    <a:solidFill>
                      <a:srgbClr val="1C4587"/>
                    </a:solidFill>
                  </a:tcPr>
                </a:tc>
              </a:tr>
              <a:tr h="282175">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4</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5</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6</a:t>
                      </a:r>
                      <a:endParaRPr>
                        <a:solidFill>
                          <a:srgbClr val="FFFFFF"/>
                        </a:solidFill>
                      </a:endParaRPr>
                    </a:p>
                  </a:txBody>
                  <a:tcPr marT="91425" marB="91425" marR="91425" marL="91425">
                    <a:solidFill>
                      <a:srgbClr val="274E13"/>
                    </a:solidFill>
                  </a:tcPr>
                </a:tc>
                <a:tc>
                  <a:txBody>
                    <a:bodyPr/>
                    <a:lstStyle/>
                    <a:p>
                      <a:pPr indent="0" lvl="0" marL="0" rtl="0" algn="ctr">
                        <a:spcBef>
                          <a:spcPts val="0"/>
                        </a:spcBef>
                        <a:spcAft>
                          <a:spcPts val="0"/>
                        </a:spcAft>
                        <a:buNone/>
                      </a:pPr>
                      <a:r>
                        <a:rPr lang="en">
                          <a:solidFill>
                            <a:srgbClr val="FFFFFF"/>
                          </a:solidFill>
                        </a:rPr>
                        <a:t>X</a:t>
                      </a:r>
                      <a:r>
                        <a:rPr baseline="-25000" lang="en">
                          <a:solidFill>
                            <a:srgbClr val="FFFFFF"/>
                          </a:solidFill>
                        </a:rPr>
                        <a:t>7</a:t>
                      </a:r>
                      <a:endParaRPr>
                        <a:solidFill>
                          <a:srgbClr val="FFFFFF"/>
                        </a:solidFill>
                      </a:endParaRPr>
                    </a:p>
                  </a:txBody>
                  <a:tcPr marT="91425" marB="91425" marR="91425" marL="91425">
                    <a:solidFill>
                      <a:srgbClr val="274E13"/>
                    </a:solidFill>
                  </a:tcPr>
                </a:tc>
              </a:tr>
            </a:tbl>
          </a:graphicData>
        </a:graphic>
      </p:graphicFrame>
      <p:sp>
        <p:nvSpPr>
          <p:cNvPr id="1100" name="Google Shape;1100;p104"/>
          <p:cNvSpPr/>
          <p:nvPr/>
        </p:nvSpPr>
        <p:spPr>
          <a:xfrm>
            <a:off x="4616963" y="3028550"/>
            <a:ext cx="208200" cy="328800"/>
          </a:xfrm>
          <a:prstGeom prst="mathMultiply">
            <a:avLst>
              <a:gd fmla="val 23520" name="adj1"/>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04"/>
          <p:cNvSpPr txBox="1"/>
          <p:nvPr/>
        </p:nvSpPr>
        <p:spPr>
          <a:xfrm>
            <a:off x="4421225" y="2206900"/>
            <a:ext cx="5997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-1</a:t>
            </a:r>
            <a:endParaRPr>
              <a:solidFill>
                <a:srgbClr val="FFFFFF"/>
              </a:solidFill>
              <a:latin typeface="Lato"/>
              <a:ea typeface="Lato"/>
              <a:cs typeface="Lato"/>
              <a:sym typeface="Lato"/>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0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problems...</a:t>
            </a:r>
            <a:endParaRPr/>
          </a:p>
        </p:txBody>
      </p:sp>
      <p:sp>
        <p:nvSpPr>
          <p:cNvPr id="1107" name="Google Shape;1107;p10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solved the problem of using slow polynomials by replacing them with fast matrices...but we still have two problems:</a:t>
            </a:r>
            <a:endParaRPr/>
          </a:p>
          <a:p>
            <a:pPr indent="-311150" lvl="0" marL="457200" rtl="0" algn="l">
              <a:spcBef>
                <a:spcPts val="1600"/>
              </a:spcBef>
              <a:spcAft>
                <a:spcPts val="0"/>
              </a:spcAft>
              <a:buSzPts val="1300"/>
              <a:buChar char="●"/>
            </a:pPr>
            <a:r>
              <a:rPr lang="en"/>
              <a:t>We use matrices</a:t>
            </a:r>
            <a:r>
              <a:rPr lang="en"/>
              <a:t> (polynomials) over ℝ, but computers don't like real numbers and floats are not a good substitute.</a:t>
            </a:r>
            <a:endParaRPr/>
          </a:p>
          <a:p>
            <a:pPr indent="-311150" lvl="0" marL="457200" rtl="0" algn="l">
              <a:spcBef>
                <a:spcPts val="0"/>
              </a:spcBef>
              <a:spcAft>
                <a:spcPts val="0"/>
              </a:spcAft>
              <a:buSzPts val="1300"/>
              <a:buChar char="●"/>
            </a:pPr>
            <a:r>
              <a:rPr lang="en"/>
              <a:t>It's not clear how to turn our symbols into integers in general. What if the new points we generate do not map back?</a:t>
            </a:r>
            <a:endParaRPr/>
          </a:p>
          <a:p>
            <a:pPr indent="0" lvl="0" marL="0" rtl="0" algn="l">
              <a:spcBef>
                <a:spcPts val="1600"/>
              </a:spcBef>
              <a:spcAft>
                <a:spcPts val="0"/>
              </a:spcAft>
              <a:buNone/>
            </a:pPr>
            <a:r>
              <a:rPr lang="en"/>
              <a:t>So, we need something other than real numbers, ℝ, but that </a:t>
            </a:r>
            <a:r>
              <a:rPr i="1" lang="en"/>
              <a:t>thing</a:t>
            </a:r>
            <a:r>
              <a:rPr lang="en"/>
              <a:t> must support addition, subtraction, multiplication, division, and exponentiation (by non-negative integers).</a:t>
            </a:r>
            <a:endParaRPr/>
          </a:p>
          <a:p>
            <a:pPr indent="0" lvl="0" marL="0" rtl="0" algn="l">
              <a:spcBef>
                <a:spcPts val="1600"/>
              </a:spcBef>
              <a:spcAft>
                <a:spcPts val="1600"/>
              </a:spcAft>
              <a:buNone/>
            </a:pPr>
            <a:r>
              <a:rPr lang="en"/>
              <a:t>Hmm...</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106"/>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Finite Fields</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10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Abstract Algebra</a:t>
            </a:r>
            <a:endParaRPr/>
          </a:p>
        </p:txBody>
      </p:sp>
      <p:sp>
        <p:nvSpPr>
          <p:cNvPr id="1118" name="Google Shape;1118;p107"/>
          <p:cNvSpPr txBox="1"/>
          <p:nvPr>
            <p:ph idx="1" type="body"/>
          </p:nvPr>
        </p:nvSpPr>
        <p:spPr>
          <a:xfrm>
            <a:off x="1297500" y="1567550"/>
            <a:ext cx="7038900" cy="1236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Goal: Find the important properties of algebra and abstract them over things other than numbers.</a:t>
            </a:r>
            <a:endParaRPr/>
          </a:p>
          <a:p>
            <a:pPr indent="-311150" lvl="0" marL="457200" rtl="0" algn="l">
              <a:spcBef>
                <a:spcPts val="0"/>
              </a:spcBef>
              <a:spcAft>
                <a:spcPts val="0"/>
              </a:spcAft>
              <a:buSzPts val="1300"/>
              <a:buChar char="●"/>
            </a:pPr>
            <a:r>
              <a:rPr lang="en"/>
              <a:t>Many structures, but we'll just introduce a few.</a:t>
            </a:r>
            <a:endParaRPr/>
          </a:p>
          <a:p>
            <a:pPr indent="-311150" lvl="0" marL="457200" rtl="0" algn="l">
              <a:spcBef>
                <a:spcPts val="0"/>
              </a:spcBef>
              <a:spcAft>
                <a:spcPts val="0"/>
              </a:spcAft>
              <a:buSzPts val="1300"/>
              <a:buChar char="●"/>
            </a:pPr>
            <a:r>
              <a:rPr lang="en"/>
              <a:t>Think of each like an "interface" (with each building on the last).</a:t>
            </a:r>
            <a:endParaRPr/>
          </a:p>
          <a:p>
            <a:pPr indent="0" lvl="0" marL="0" rtl="0" algn="l">
              <a:spcBef>
                <a:spcPts val="1600"/>
              </a:spcBef>
              <a:spcAft>
                <a:spcPts val="1600"/>
              </a:spcAft>
              <a:buNone/>
            </a:pPr>
            <a:r>
              <a:t/>
            </a:r>
            <a:endParaRPr/>
          </a:p>
        </p:txBody>
      </p:sp>
      <p:sp>
        <p:nvSpPr>
          <p:cNvPr id="1119" name="Google Shape;1119;p107"/>
          <p:cNvSpPr/>
          <p:nvPr/>
        </p:nvSpPr>
        <p:spPr>
          <a:xfrm>
            <a:off x="1270375" y="2796400"/>
            <a:ext cx="867575" cy="735875"/>
          </a:xfrm>
          <a:prstGeom prst="flowChartProcess">
            <a:avLst/>
          </a:pr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Magma</a:t>
            </a:r>
            <a:endParaRPr>
              <a:solidFill>
                <a:srgbClr val="FFFFFF"/>
              </a:solidFill>
            </a:endParaRPr>
          </a:p>
        </p:txBody>
      </p:sp>
      <p:sp>
        <p:nvSpPr>
          <p:cNvPr id="1120" name="Google Shape;1120;p107"/>
          <p:cNvSpPr/>
          <p:nvPr/>
        </p:nvSpPr>
        <p:spPr>
          <a:xfrm>
            <a:off x="2367825" y="2796400"/>
            <a:ext cx="1094750" cy="735875"/>
          </a:xfrm>
          <a:prstGeom prst="flowChartProcess">
            <a:avLst/>
          </a:pr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Semigroup</a:t>
            </a:r>
            <a:endParaRPr>
              <a:solidFill>
                <a:srgbClr val="FFFFFF"/>
              </a:solidFill>
            </a:endParaRPr>
          </a:p>
        </p:txBody>
      </p:sp>
      <p:cxnSp>
        <p:nvCxnSpPr>
          <p:cNvPr id="1121" name="Google Shape;1121;p107"/>
          <p:cNvCxnSpPr>
            <a:stCxn id="1119" idx="3"/>
            <a:endCxn id="1120" idx="1"/>
          </p:cNvCxnSpPr>
          <p:nvPr/>
        </p:nvCxnSpPr>
        <p:spPr>
          <a:xfrm>
            <a:off x="2137950" y="3164338"/>
            <a:ext cx="229800" cy="0"/>
          </a:xfrm>
          <a:prstGeom prst="straightConnector1">
            <a:avLst/>
          </a:prstGeom>
          <a:noFill/>
          <a:ln cap="flat" cmpd="sng" w="9525">
            <a:solidFill>
              <a:schemeClr val="dk2"/>
            </a:solidFill>
            <a:prstDash val="solid"/>
            <a:round/>
            <a:headEnd len="med" w="med" type="none"/>
            <a:tailEnd len="med" w="med" type="triangle"/>
          </a:ln>
        </p:spPr>
      </p:cxnSp>
      <p:sp>
        <p:nvSpPr>
          <p:cNvPr id="1122" name="Google Shape;1122;p107"/>
          <p:cNvSpPr/>
          <p:nvPr/>
        </p:nvSpPr>
        <p:spPr>
          <a:xfrm>
            <a:off x="3692450" y="2796413"/>
            <a:ext cx="1094750" cy="735875"/>
          </a:xfrm>
          <a:prstGeom prst="flowChartProcess">
            <a:avLst/>
          </a:pr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Monoid</a:t>
            </a:r>
            <a:endParaRPr>
              <a:solidFill>
                <a:srgbClr val="FFFFFF"/>
              </a:solidFill>
            </a:endParaRPr>
          </a:p>
        </p:txBody>
      </p:sp>
      <p:cxnSp>
        <p:nvCxnSpPr>
          <p:cNvPr id="1123" name="Google Shape;1123;p107"/>
          <p:cNvCxnSpPr>
            <a:endCxn id="1122" idx="1"/>
          </p:cNvCxnSpPr>
          <p:nvPr/>
        </p:nvCxnSpPr>
        <p:spPr>
          <a:xfrm>
            <a:off x="3462650" y="3164350"/>
            <a:ext cx="229800" cy="0"/>
          </a:xfrm>
          <a:prstGeom prst="straightConnector1">
            <a:avLst/>
          </a:prstGeom>
          <a:noFill/>
          <a:ln cap="flat" cmpd="sng" w="9525">
            <a:solidFill>
              <a:schemeClr val="dk2"/>
            </a:solidFill>
            <a:prstDash val="solid"/>
            <a:round/>
            <a:headEnd len="med" w="med" type="none"/>
            <a:tailEnd len="med" w="med" type="triangle"/>
          </a:ln>
        </p:spPr>
      </p:cxnSp>
      <p:sp>
        <p:nvSpPr>
          <p:cNvPr id="1124" name="Google Shape;1124;p107"/>
          <p:cNvSpPr/>
          <p:nvPr/>
        </p:nvSpPr>
        <p:spPr>
          <a:xfrm>
            <a:off x="5017150" y="2796413"/>
            <a:ext cx="1094750" cy="735875"/>
          </a:xfrm>
          <a:prstGeom prst="flowChartProcess">
            <a:avLst/>
          </a:pr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Group</a:t>
            </a:r>
            <a:endParaRPr>
              <a:solidFill>
                <a:srgbClr val="FFFFFF"/>
              </a:solidFill>
            </a:endParaRPr>
          </a:p>
        </p:txBody>
      </p:sp>
      <p:cxnSp>
        <p:nvCxnSpPr>
          <p:cNvPr id="1125" name="Google Shape;1125;p107"/>
          <p:cNvCxnSpPr>
            <a:endCxn id="1124" idx="1"/>
          </p:cNvCxnSpPr>
          <p:nvPr/>
        </p:nvCxnSpPr>
        <p:spPr>
          <a:xfrm>
            <a:off x="4787350" y="3164350"/>
            <a:ext cx="229800" cy="0"/>
          </a:xfrm>
          <a:prstGeom prst="straightConnector1">
            <a:avLst/>
          </a:prstGeom>
          <a:noFill/>
          <a:ln cap="flat" cmpd="sng" w="9525">
            <a:solidFill>
              <a:schemeClr val="dk2"/>
            </a:solidFill>
            <a:prstDash val="solid"/>
            <a:round/>
            <a:headEnd len="med" w="med" type="none"/>
            <a:tailEnd len="med" w="med" type="triangle"/>
          </a:ln>
        </p:spPr>
      </p:cxnSp>
      <p:sp>
        <p:nvSpPr>
          <p:cNvPr id="1126" name="Google Shape;1126;p107"/>
          <p:cNvSpPr/>
          <p:nvPr/>
        </p:nvSpPr>
        <p:spPr>
          <a:xfrm>
            <a:off x="6341850" y="2796388"/>
            <a:ext cx="1094750" cy="735875"/>
          </a:xfrm>
          <a:prstGeom prst="flowChartProcess">
            <a:avLst/>
          </a:pr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Ring</a:t>
            </a:r>
            <a:endParaRPr>
              <a:solidFill>
                <a:srgbClr val="FFFFFF"/>
              </a:solidFill>
            </a:endParaRPr>
          </a:p>
        </p:txBody>
      </p:sp>
      <p:cxnSp>
        <p:nvCxnSpPr>
          <p:cNvPr id="1127" name="Google Shape;1127;p107"/>
          <p:cNvCxnSpPr>
            <a:endCxn id="1126" idx="1"/>
          </p:cNvCxnSpPr>
          <p:nvPr/>
        </p:nvCxnSpPr>
        <p:spPr>
          <a:xfrm>
            <a:off x="6112050" y="3164325"/>
            <a:ext cx="229800" cy="0"/>
          </a:xfrm>
          <a:prstGeom prst="straightConnector1">
            <a:avLst/>
          </a:prstGeom>
          <a:noFill/>
          <a:ln cap="flat" cmpd="sng" w="9525">
            <a:solidFill>
              <a:schemeClr val="dk2"/>
            </a:solidFill>
            <a:prstDash val="solid"/>
            <a:round/>
            <a:headEnd len="med" w="med" type="none"/>
            <a:tailEnd len="med" w="med" type="triangle"/>
          </a:ln>
        </p:spPr>
      </p:cxnSp>
      <p:sp>
        <p:nvSpPr>
          <p:cNvPr id="1128" name="Google Shape;1128;p107"/>
          <p:cNvSpPr/>
          <p:nvPr/>
        </p:nvSpPr>
        <p:spPr>
          <a:xfrm>
            <a:off x="6341850" y="3746663"/>
            <a:ext cx="1094750" cy="735875"/>
          </a:xfrm>
          <a:prstGeom prst="flowChartProcess">
            <a:avLst/>
          </a:pr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Field</a:t>
            </a:r>
            <a:endParaRPr>
              <a:solidFill>
                <a:srgbClr val="FFFFFF"/>
              </a:solidFill>
            </a:endParaRPr>
          </a:p>
        </p:txBody>
      </p:sp>
      <p:cxnSp>
        <p:nvCxnSpPr>
          <p:cNvPr id="1129" name="Google Shape;1129;p107"/>
          <p:cNvCxnSpPr>
            <a:stCxn id="1126" idx="2"/>
            <a:endCxn id="1128" idx="0"/>
          </p:cNvCxnSpPr>
          <p:nvPr/>
        </p:nvCxnSpPr>
        <p:spPr>
          <a:xfrm>
            <a:off x="6889225" y="3532263"/>
            <a:ext cx="0" cy="214500"/>
          </a:xfrm>
          <a:prstGeom prst="straightConnector1">
            <a:avLst/>
          </a:prstGeom>
          <a:noFill/>
          <a:ln cap="flat" cmpd="sng" w="9525">
            <a:solidFill>
              <a:schemeClr val="dk2"/>
            </a:solidFill>
            <a:prstDash val="solid"/>
            <a:round/>
            <a:headEnd len="med" w="med" type="none"/>
            <a:tailEnd len="med" w="med" type="triangle"/>
          </a:ln>
        </p:spPr>
      </p:cxnSp>
      <p:sp>
        <p:nvSpPr>
          <p:cNvPr id="1130" name="Google Shape;1130;p107"/>
          <p:cNvSpPr txBox="1"/>
          <p:nvPr/>
        </p:nvSpPr>
        <p:spPr>
          <a:xfrm>
            <a:off x="1865125" y="3952125"/>
            <a:ext cx="3533400" cy="780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latin typeface="Lato"/>
                <a:ea typeface="Lato"/>
                <a:cs typeface="Lato"/>
                <a:sym typeface="Lato"/>
              </a:rPr>
              <a:t>This is the one that has all those sweet properties we need for polynomials</a:t>
            </a:r>
            <a:endParaRPr>
              <a:solidFill>
                <a:srgbClr val="FFFFFF"/>
              </a:solidFill>
              <a:latin typeface="Lato"/>
              <a:ea typeface="Lato"/>
              <a:cs typeface="Lato"/>
              <a:sym typeface="Lato"/>
            </a:endParaRPr>
          </a:p>
        </p:txBody>
      </p:sp>
      <p:cxnSp>
        <p:nvCxnSpPr>
          <p:cNvPr id="1131" name="Google Shape;1131;p107"/>
          <p:cNvCxnSpPr>
            <a:stCxn id="1130" idx="3"/>
            <a:endCxn id="1128" idx="1"/>
          </p:cNvCxnSpPr>
          <p:nvPr/>
        </p:nvCxnSpPr>
        <p:spPr>
          <a:xfrm flipH="1" rot="10800000">
            <a:off x="5398525" y="4114725"/>
            <a:ext cx="943200" cy="227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0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Magma</a:t>
            </a:r>
            <a:endParaRPr/>
          </a:p>
        </p:txBody>
      </p:sp>
      <p:sp>
        <p:nvSpPr>
          <p:cNvPr id="1137" name="Google Shape;1137;p10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 set S with a binary operation: •.</a:t>
            </a:r>
            <a:endParaRPr/>
          </a:p>
          <a:p>
            <a:pPr indent="-311150" lvl="0" marL="457200" rtl="0" algn="l">
              <a:spcBef>
                <a:spcPts val="0"/>
              </a:spcBef>
              <a:spcAft>
                <a:spcPts val="0"/>
              </a:spcAft>
              <a:buSzPts val="1300"/>
              <a:buChar char="●"/>
            </a:pPr>
            <a:r>
              <a:rPr lang="en"/>
              <a:t>The operation is "closed" (i.e. x • y ∈ S)</a:t>
            </a:r>
            <a:endParaRPr/>
          </a:p>
          <a:p>
            <a:pPr indent="-298450" lvl="1" marL="914400" rtl="0" algn="l">
              <a:spcBef>
                <a:spcPts val="0"/>
              </a:spcBef>
              <a:spcAft>
                <a:spcPts val="0"/>
              </a:spcAft>
              <a:buSzPts val="1100"/>
              <a:buChar char="○"/>
            </a:pPr>
            <a:r>
              <a:rPr lang="en"/>
              <a:t>Does not have to be associative.</a:t>
            </a:r>
            <a:endParaRPr/>
          </a:p>
          <a:p>
            <a:pPr indent="-298450" lvl="1" marL="914400" rtl="0" algn="l">
              <a:spcBef>
                <a:spcPts val="0"/>
              </a:spcBef>
              <a:spcAft>
                <a:spcPts val="0"/>
              </a:spcAft>
              <a:buSzPts val="1100"/>
              <a:buChar char="○"/>
            </a:pPr>
            <a:r>
              <a:rPr lang="en"/>
              <a:t>Does not have to be commutative.</a:t>
            </a:r>
            <a:br>
              <a:rPr lang="en"/>
            </a:br>
            <a:br>
              <a:rPr lang="en"/>
            </a:br>
            <a:endParaRPr/>
          </a:p>
          <a:p>
            <a:pPr indent="-311150" lvl="0" marL="457200" rtl="0" algn="l">
              <a:spcBef>
                <a:spcPts val="0"/>
              </a:spcBef>
              <a:spcAft>
                <a:spcPts val="0"/>
              </a:spcAft>
              <a:buSzPts val="1300"/>
              <a:buChar char="●"/>
            </a:pPr>
            <a:r>
              <a:rPr lang="en"/>
              <a:t>Example: The set of integers under the addition (+) operator</a:t>
            </a:r>
            <a:endParaRPr/>
          </a:p>
          <a:p>
            <a:pPr indent="-298450" lvl="1" marL="914400" rtl="0" algn="l">
              <a:spcBef>
                <a:spcPts val="0"/>
              </a:spcBef>
              <a:spcAft>
                <a:spcPts val="0"/>
              </a:spcAft>
              <a:buSzPts val="1100"/>
              <a:buChar char="○"/>
            </a:pPr>
            <a:r>
              <a:rPr lang="en"/>
              <a:t>Add any two integers and you get an integer.</a:t>
            </a:r>
            <a:endParaRPr/>
          </a:p>
          <a:p>
            <a:pPr indent="-298450" lvl="1" marL="914400" rtl="0" algn="l">
              <a:spcBef>
                <a:spcPts val="0"/>
              </a:spcBef>
              <a:spcAft>
                <a:spcPts val="0"/>
              </a:spcAft>
              <a:buSzPts val="1100"/>
              <a:buChar char="○"/>
            </a:pPr>
            <a:r>
              <a:rPr lang="en"/>
              <a:t>However, integers with addition is more than just a magma.</a:t>
            </a:r>
            <a:br>
              <a:rPr lang="en"/>
            </a:br>
            <a:endParaRPr/>
          </a:p>
          <a:p>
            <a:pPr indent="-311150" lvl="0" marL="457200" rtl="0" algn="l">
              <a:spcBef>
                <a:spcPts val="0"/>
              </a:spcBef>
              <a:spcAft>
                <a:spcPts val="0"/>
              </a:spcAft>
              <a:buSzPts val="1300"/>
              <a:buChar char="●"/>
            </a:pPr>
            <a:r>
              <a:rPr lang="en"/>
              <a:t>Example: vector cross product of R</a:t>
            </a:r>
            <a:r>
              <a:rPr baseline="30000" lang="en"/>
              <a:t>3</a:t>
            </a:r>
            <a:r>
              <a:rPr lang="en"/>
              <a:t> (aka 3D vectors)</a:t>
            </a:r>
            <a:endParaRPr/>
          </a:p>
          <a:p>
            <a:pPr indent="-298450" lvl="1" marL="914400" rtl="0" algn="l">
              <a:spcBef>
                <a:spcPts val="0"/>
              </a:spcBef>
              <a:spcAft>
                <a:spcPts val="0"/>
              </a:spcAft>
              <a:buSzPts val="1100"/>
              <a:buChar char="○"/>
            </a:pPr>
            <a:r>
              <a:rPr lang="en"/>
              <a:t>This operation is closed, but not associative, commutative, has no identity, etc.</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10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Semigroup</a:t>
            </a:r>
            <a:endParaRPr/>
          </a:p>
        </p:txBody>
      </p:sp>
      <p:sp>
        <p:nvSpPr>
          <p:cNvPr id="1143" name="Google Shape;1143;p10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 magma, but where the binary operation is associative.</a:t>
            </a:r>
            <a:endParaRPr/>
          </a:p>
          <a:p>
            <a:pPr indent="-298450" lvl="1" marL="914400" rtl="0" algn="l">
              <a:spcBef>
                <a:spcPts val="0"/>
              </a:spcBef>
              <a:spcAft>
                <a:spcPts val="0"/>
              </a:spcAft>
              <a:buSzPts val="1100"/>
              <a:buChar char="○"/>
            </a:pPr>
            <a:r>
              <a:rPr lang="en"/>
              <a:t>Does not have to be commutative.</a:t>
            </a:r>
            <a:endParaRPr/>
          </a:p>
          <a:p>
            <a:pPr indent="-311150" lvl="0" marL="457200" rtl="0" algn="l">
              <a:spcBef>
                <a:spcPts val="0"/>
              </a:spcBef>
              <a:spcAft>
                <a:spcPts val="0"/>
              </a:spcAft>
              <a:buSzPts val="1300"/>
              <a:buChar char="●"/>
            </a:pPr>
            <a:r>
              <a:rPr lang="en"/>
              <a:t>x • y • z = (x • y) • z = x • (y • z)</a:t>
            </a:r>
            <a:br>
              <a:rPr lang="en"/>
            </a:br>
            <a:br>
              <a:rPr lang="en"/>
            </a:br>
            <a:endParaRPr/>
          </a:p>
          <a:p>
            <a:pPr indent="-311150" lvl="0" marL="457200" rtl="0" algn="l">
              <a:spcBef>
                <a:spcPts val="0"/>
              </a:spcBef>
              <a:spcAft>
                <a:spcPts val="0"/>
              </a:spcAft>
              <a:buSzPts val="1300"/>
              <a:buChar char="●"/>
            </a:pPr>
            <a:r>
              <a:rPr lang="en"/>
              <a:t>Example: The set of positive integers under addition.</a:t>
            </a:r>
            <a:endParaRPr/>
          </a:p>
          <a:p>
            <a:pPr indent="-298450" lvl="1" marL="914400" rtl="0" algn="l">
              <a:spcBef>
                <a:spcPts val="0"/>
              </a:spcBef>
              <a:spcAft>
                <a:spcPts val="0"/>
              </a:spcAft>
              <a:buSzPts val="1100"/>
              <a:buChar char="○"/>
            </a:pPr>
            <a:r>
              <a:rPr lang="en"/>
              <a:t>Addition is closed and associative.</a:t>
            </a:r>
            <a:br>
              <a:rPr lang="en"/>
            </a:br>
            <a:endParaRPr/>
          </a:p>
          <a:p>
            <a:pPr indent="-311150" lvl="0" marL="457200" rtl="0" algn="l">
              <a:spcBef>
                <a:spcPts val="0"/>
              </a:spcBef>
              <a:spcAft>
                <a:spcPts val="0"/>
              </a:spcAft>
              <a:buSzPts val="1300"/>
              <a:buChar char="●"/>
            </a:pPr>
            <a:r>
              <a:rPr lang="en"/>
              <a:t>Example: The set of integers under either "max" or "min".</a:t>
            </a:r>
            <a:endParaRPr/>
          </a:p>
          <a:p>
            <a:pPr indent="-298450" lvl="1" marL="914400" rtl="0" algn="l">
              <a:spcBef>
                <a:spcPts val="0"/>
              </a:spcBef>
              <a:spcAft>
                <a:spcPts val="0"/>
              </a:spcAft>
              <a:buSzPts val="1100"/>
              <a:buChar char="○"/>
            </a:pPr>
            <a:r>
              <a:rPr lang="en"/>
              <a:t>max(x, y) is closed, so is min(x, y)</a:t>
            </a:r>
            <a:endParaRPr/>
          </a:p>
          <a:p>
            <a:pPr indent="-298450" lvl="1" marL="914400" rtl="0" algn="l">
              <a:spcBef>
                <a:spcPts val="0"/>
              </a:spcBef>
              <a:spcAft>
                <a:spcPts val="0"/>
              </a:spcAft>
              <a:buSzPts val="1100"/>
              <a:buChar char="○"/>
            </a:pPr>
            <a:r>
              <a:rPr lang="en"/>
              <a:t>Associative, max(x, max(y, z)) = max(max(x, y), z)</a:t>
            </a:r>
            <a:endParaRPr/>
          </a:p>
          <a:p>
            <a:pPr indent="-298450" lvl="1" marL="914400" rtl="0" algn="l">
              <a:spcBef>
                <a:spcPts val="0"/>
              </a:spcBef>
              <a:spcAft>
                <a:spcPts val="0"/>
              </a:spcAft>
              <a:buSzPts val="1100"/>
              <a:buChar char="○"/>
            </a:pPr>
            <a:r>
              <a:rPr lang="en"/>
              <a:t>Also commutative.</a:t>
            </a:r>
            <a:endParaRPr/>
          </a:p>
          <a:p>
            <a:pPr indent="-298450" lvl="1" marL="914400" rtl="0" algn="l">
              <a:spcBef>
                <a:spcPts val="0"/>
              </a:spcBef>
              <a:spcAft>
                <a:spcPts val="0"/>
              </a:spcAft>
              <a:buSzPts val="1100"/>
              <a:buChar char="○"/>
            </a:pPr>
            <a:r>
              <a:rPr lang="en"/>
              <a:t>No identity element, though.</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1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 semigroup, but with an identity element, 0 or e.</a:t>
            </a:r>
            <a:endParaRPr/>
          </a:p>
          <a:p>
            <a:pPr indent="-298450" lvl="1" marL="914400" rtl="0" algn="l">
              <a:spcBef>
                <a:spcPts val="0"/>
              </a:spcBef>
              <a:spcAft>
                <a:spcPts val="0"/>
              </a:spcAft>
              <a:buSzPts val="1100"/>
              <a:buChar char="○"/>
            </a:pPr>
            <a:r>
              <a:rPr lang="en"/>
              <a:t>Still does not have to be commutative.</a:t>
            </a:r>
            <a:endParaRPr/>
          </a:p>
          <a:p>
            <a:pPr indent="-311150" lvl="0" marL="457200" rtl="0" algn="l">
              <a:spcBef>
                <a:spcPts val="0"/>
              </a:spcBef>
              <a:spcAft>
                <a:spcPts val="0"/>
              </a:spcAft>
              <a:buSzPts val="1300"/>
              <a:buChar char="●"/>
            </a:pPr>
            <a:r>
              <a:rPr lang="en"/>
              <a:t>x • 0 = 0 • x = x </a:t>
            </a:r>
            <a:br>
              <a:rPr lang="en"/>
            </a:br>
            <a:br>
              <a:rPr lang="en"/>
            </a:br>
            <a:endParaRPr/>
          </a:p>
          <a:p>
            <a:pPr indent="-311150" lvl="0" marL="457200" rtl="0" algn="l">
              <a:spcBef>
                <a:spcPts val="0"/>
              </a:spcBef>
              <a:spcAft>
                <a:spcPts val="0"/>
              </a:spcAft>
              <a:buSzPts val="1300"/>
              <a:buChar char="●"/>
            </a:pPr>
            <a:r>
              <a:rPr lang="en"/>
              <a:t>Example: The set of integers under addition.</a:t>
            </a:r>
            <a:endParaRPr/>
          </a:p>
          <a:p>
            <a:pPr indent="-298450" lvl="1" marL="914400" rtl="0" algn="l">
              <a:spcBef>
                <a:spcPts val="0"/>
              </a:spcBef>
              <a:spcAft>
                <a:spcPts val="0"/>
              </a:spcAft>
              <a:buSzPts val="1100"/>
              <a:buChar char="○"/>
            </a:pPr>
            <a:r>
              <a:rPr lang="en"/>
              <a:t>Addition is closed and associative and "0" is the identity.</a:t>
            </a:r>
            <a:endParaRPr/>
          </a:p>
          <a:p>
            <a:pPr indent="-311150" lvl="0" marL="457200" rtl="0" algn="l">
              <a:spcBef>
                <a:spcPts val="0"/>
              </a:spcBef>
              <a:spcAft>
                <a:spcPts val="0"/>
              </a:spcAft>
              <a:buSzPts val="1300"/>
              <a:buChar char="●"/>
            </a:pPr>
            <a:r>
              <a:rPr lang="en"/>
              <a:t>Example: The set of integers under multiplication.</a:t>
            </a:r>
            <a:endParaRPr/>
          </a:p>
          <a:p>
            <a:pPr indent="-298450" lvl="1" marL="914400" rtl="0" algn="l">
              <a:spcBef>
                <a:spcPts val="0"/>
              </a:spcBef>
              <a:spcAft>
                <a:spcPts val="0"/>
              </a:spcAft>
              <a:buSzPts val="1100"/>
              <a:buChar char="○"/>
            </a:pPr>
            <a:r>
              <a:rPr lang="en"/>
              <a:t>Multiplication is closed and associative and "1" is the identity.</a:t>
            </a:r>
            <a:endParaRPr/>
          </a:p>
          <a:p>
            <a:pPr indent="-311150" lvl="0" marL="457200" rtl="0" algn="l">
              <a:spcBef>
                <a:spcPts val="0"/>
              </a:spcBef>
              <a:spcAft>
                <a:spcPts val="0"/>
              </a:spcAft>
              <a:buSzPts val="1300"/>
              <a:buChar char="●"/>
            </a:pPr>
            <a:r>
              <a:rPr lang="en"/>
              <a:t>Example: String concatenation</a:t>
            </a:r>
            <a:endParaRPr/>
          </a:p>
          <a:p>
            <a:pPr indent="-298450" lvl="1" marL="914400" rtl="0" algn="l">
              <a:spcBef>
                <a:spcPts val="0"/>
              </a:spcBef>
              <a:spcAft>
                <a:spcPts val="0"/>
              </a:spcAft>
              <a:buSzPts val="1100"/>
              <a:buChar char="○"/>
            </a:pPr>
            <a:r>
              <a:rPr lang="en"/>
              <a:t>String concatenation is closed and associative and "" is the identity.</a:t>
            </a:r>
            <a:endParaRPr/>
          </a:p>
          <a:p>
            <a:pPr indent="-298450" lvl="1" marL="914400" rtl="0" algn="l">
              <a:spcBef>
                <a:spcPts val="0"/>
              </a:spcBef>
              <a:spcAft>
                <a:spcPts val="0"/>
              </a:spcAft>
              <a:buSzPts val="1100"/>
              <a:buChar char="○"/>
            </a:pPr>
            <a:r>
              <a:rPr lang="en"/>
              <a:t>It is not commutative.</a:t>
            </a:r>
            <a:endParaRPr/>
          </a:p>
          <a:p>
            <a:pPr indent="-311150" lvl="0" marL="457200" rtl="0" algn="l">
              <a:spcBef>
                <a:spcPts val="0"/>
              </a:spcBef>
              <a:spcAft>
                <a:spcPts val="0"/>
              </a:spcAft>
              <a:buSzPts val="1300"/>
              <a:buChar char="●"/>
            </a:pPr>
            <a:r>
              <a:rPr lang="en"/>
              <a:t>Example: max of natural numbers with "0" as the identity.</a:t>
            </a:r>
            <a:endParaRPr/>
          </a:p>
        </p:txBody>
      </p:sp>
      <p:sp>
        <p:nvSpPr>
          <p:cNvPr id="1149" name="Google Shape;1149;p11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Monoid</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11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 monoid, but with inverses for every element (i.e. x</a:t>
            </a:r>
            <a:r>
              <a:rPr baseline="30000" lang="en"/>
              <a:t>-1</a:t>
            </a:r>
            <a:r>
              <a:rPr lang="en"/>
              <a:t> or -x)</a:t>
            </a:r>
            <a:r>
              <a:rPr lang="en"/>
              <a:t>.</a:t>
            </a:r>
            <a:endParaRPr/>
          </a:p>
          <a:p>
            <a:pPr indent="-298450" lvl="1" marL="914400" rtl="0" algn="l">
              <a:spcBef>
                <a:spcPts val="0"/>
              </a:spcBef>
              <a:spcAft>
                <a:spcPts val="0"/>
              </a:spcAft>
              <a:buSzPts val="1100"/>
              <a:buChar char="○"/>
            </a:pPr>
            <a:r>
              <a:rPr lang="en"/>
              <a:t>Still does not have to be commutative. An "abelian" group is a group with a commutative operation.</a:t>
            </a:r>
            <a:endParaRPr/>
          </a:p>
          <a:p>
            <a:pPr indent="-311150" lvl="0" marL="457200" rtl="0" algn="l">
              <a:spcBef>
                <a:spcPts val="0"/>
              </a:spcBef>
              <a:spcAft>
                <a:spcPts val="0"/>
              </a:spcAft>
              <a:buSzPts val="1300"/>
              <a:buChar char="●"/>
            </a:pPr>
            <a:r>
              <a:rPr lang="en"/>
              <a:t>x • (-x) = (-x) • x = 0 (i.e. the identity, i.e. "e")</a:t>
            </a:r>
            <a:br>
              <a:rPr lang="en"/>
            </a:br>
            <a:br>
              <a:rPr lang="en"/>
            </a:br>
            <a:endParaRPr/>
          </a:p>
          <a:p>
            <a:pPr indent="-311150" lvl="0" marL="457200" rtl="0" algn="l">
              <a:spcBef>
                <a:spcPts val="0"/>
              </a:spcBef>
              <a:spcAft>
                <a:spcPts val="0"/>
              </a:spcAft>
              <a:buSzPts val="1300"/>
              <a:buChar char="●"/>
            </a:pPr>
            <a:r>
              <a:rPr lang="en"/>
              <a:t>Example: The set of integers under addition.</a:t>
            </a:r>
            <a:endParaRPr/>
          </a:p>
          <a:p>
            <a:pPr indent="-298450" lvl="1" marL="914400" rtl="0" algn="l">
              <a:spcBef>
                <a:spcPts val="0"/>
              </a:spcBef>
              <a:spcAft>
                <a:spcPts val="0"/>
              </a:spcAft>
              <a:buSzPts val="1100"/>
              <a:buChar char="○"/>
            </a:pPr>
            <a:r>
              <a:rPr lang="en"/>
              <a:t>Addition is closed and associative, "0" is the identity, and negation provides the inverse.</a:t>
            </a:r>
            <a:endParaRPr/>
          </a:p>
          <a:p>
            <a:pPr indent="-311150" lvl="0" marL="457200" rtl="0" algn="l">
              <a:spcBef>
                <a:spcPts val="0"/>
              </a:spcBef>
              <a:spcAft>
                <a:spcPts val="0"/>
              </a:spcAft>
              <a:buSzPts val="1300"/>
              <a:buChar char="●"/>
            </a:pPr>
            <a:r>
              <a:rPr b="1" lang="en"/>
              <a:t>NON-</a:t>
            </a:r>
            <a:r>
              <a:rPr lang="en"/>
              <a:t>Example:</a:t>
            </a:r>
            <a:r>
              <a:rPr b="1" lang="en"/>
              <a:t> </a:t>
            </a:r>
            <a:r>
              <a:rPr lang="en"/>
              <a:t>the</a:t>
            </a:r>
            <a:r>
              <a:rPr lang="en"/>
              <a:t> set of integers under multiplication.</a:t>
            </a:r>
            <a:endParaRPr/>
          </a:p>
          <a:p>
            <a:pPr indent="-298450" lvl="1" marL="914400" rtl="0" algn="l">
              <a:spcBef>
                <a:spcPts val="0"/>
              </a:spcBef>
              <a:spcAft>
                <a:spcPts val="0"/>
              </a:spcAft>
              <a:buSzPts val="1100"/>
              <a:buChar char="○"/>
            </a:pPr>
            <a:r>
              <a:rPr lang="en"/>
              <a:t>Multiplication is closed and associative and "1" is the identity, but integer </a:t>
            </a:r>
            <a:r>
              <a:rPr lang="en"/>
              <a:t>reciprocals do not exist.</a:t>
            </a:r>
            <a:r>
              <a:rPr lang="en"/>
              <a:t> </a:t>
            </a:r>
            <a:endParaRPr/>
          </a:p>
          <a:p>
            <a:pPr indent="-311150" lvl="0" marL="457200" rtl="0" algn="l">
              <a:spcBef>
                <a:spcPts val="0"/>
              </a:spcBef>
              <a:spcAft>
                <a:spcPts val="0"/>
              </a:spcAft>
              <a:buSzPts val="1300"/>
              <a:buChar char="●"/>
            </a:pPr>
            <a:r>
              <a:rPr lang="en"/>
              <a:t>Example: The set of rational numbers under </a:t>
            </a:r>
            <a:r>
              <a:rPr lang="en"/>
              <a:t>multiplication</a:t>
            </a:r>
            <a:r>
              <a:rPr lang="en"/>
              <a:t>.</a:t>
            </a:r>
            <a:endParaRPr/>
          </a:p>
          <a:p>
            <a:pPr indent="-298450" lvl="1" marL="914400" rtl="0" algn="l">
              <a:spcBef>
                <a:spcPts val="0"/>
              </a:spcBef>
              <a:spcAft>
                <a:spcPts val="0"/>
              </a:spcAft>
              <a:buSzPts val="1100"/>
              <a:buChar char="○"/>
            </a:pPr>
            <a:r>
              <a:rPr lang="en"/>
              <a:t>Same as with the set of integers, but now we can do x</a:t>
            </a:r>
            <a:r>
              <a:rPr baseline="30000" lang="en"/>
              <a:t>-1</a:t>
            </a:r>
            <a:r>
              <a:rPr lang="en"/>
              <a:t> = 1/x</a:t>
            </a:r>
            <a:endParaRPr/>
          </a:p>
        </p:txBody>
      </p:sp>
      <p:sp>
        <p:nvSpPr>
          <p:cNvPr id="1155" name="Google Shape;1155;p11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